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09" r:id="rId3"/>
    <p:sldId id="2603" r:id="rId4"/>
    <p:sldId id="2614" r:id="rId5"/>
    <p:sldId id="2632" r:id="rId6"/>
    <p:sldId id="2616" r:id="rId7"/>
    <p:sldId id="2617" r:id="rId8"/>
    <p:sldId id="2604" r:id="rId9"/>
    <p:sldId id="2621" r:id="rId10"/>
    <p:sldId id="2618" r:id="rId11"/>
    <p:sldId id="2619" r:id="rId12"/>
    <p:sldId id="2622" r:id="rId13"/>
    <p:sldId id="2624" r:id="rId14"/>
    <p:sldId id="2625" r:id="rId15"/>
    <p:sldId id="2627" r:id="rId16"/>
    <p:sldId id="2626" r:id="rId17"/>
    <p:sldId id="2628" r:id="rId18"/>
    <p:sldId id="2631" r:id="rId19"/>
    <p:sldId id="2629" r:id="rId20"/>
    <p:sldId id="2630" r:id="rId21"/>
    <p:sldId id="2623" r:id="rId22"/>
    <p:sldId id="26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7B1"/>
    <a:srgbClr val="FE0000"/>
    <a:srgbClr val="96D45E"/>
    <a:srgbClr val="7F2EFF"/>
    <a:srgbClr val="2C6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7658" autoAdjust="0"/>
  </p:normalViewPr>
  <p:slideViewPr>
    <p:cSldViewPr snapToGrid="0">
      <p:cViewPr varScale="1">
        <p:scale>
          <a:sx n="115" d="100"/>
          <a:sy n="115" d="100"/>
        </p:scale>
        <p:origin x="72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1872D-C6EC-BE48-A641-E1383603EFD4}" type="datetimeFigureOut">
              <a:rPr kumimoji="1" lang="ko-KR" altLang="en-US" smtClean="0"/>
              <a:t>2024-04-15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5DC92-6F7C-5F4F-87A8-B0B69CB8A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92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34" descr="청와대 &quot;검찰과 충돌 없어…조국 임명 기류변화 없다&quot; | 서울특별시 미디어재단 TBS"/>
          <p:cNvPicPr preferRelativeResize="0"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대한민국의 대통령 - 위키백과, 우리 모두의 백과사전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68" y="4524301"/>
            <a:ext cx="1684092" cy="168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11;p152">
            <a:extLst>
              <a:ext uri="{FF2B5EF4-FFF2-40B4-BE49-F238E27FC236}">
                <a16:creationId xmlns:a16="http://schemas.microsoft.com/office/drawing/2014/main" id="{A465F122-586E-C0E5-6878-56D460C80E7F}"/>
              </a:ext>
            </a:extLst>
          </p:cNvPr>
          <p:cNvSpPr txBox="1"/>
          <p:nvPr userDrawn="1"/>
        </p:nvSpPr>
        <p:spPr>
          <a:xfrm>
            <a:off x="420626" y="4771660"/>
            <a:ext cx="7747428" cy="143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-KR" sz="40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[DAPT] </a:t>
            </a:r>
            <a:r>
              <a:rPr lang="ko-KR" altLang="en-US" sz="40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북한 주요 도발 사건</a:t>
            </a:r>
            <a:endParaRPr lang="en-US" altLang="ko-KR" sz="4000" b="1" spc="-15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  <a:p>
            <a:pPr>
              <a:lnSpc>
                <a:spcPct val="115000"/>
              </a:lnSpc>
            </a:pPr>
            <a:r>
              <a:rPr lang="en-US" altLang="ko-KR" sz="32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- 2002~2020</a:t>
            </a:r>
            <a:r>
              <a:rPr lang="ko-KR" altLang="en-US" sz="32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년 대통령 연설문 키워드와의 연관성</a:t>
            </a:r>
          </a:p>
        </p:txBody>
      </p:sp>
      <p:sp>
        <p:nvSpPr>
          <p:cNvPr id="6" name="Google Shape;1412;p152">
            <a:extLst>
              <a:ext uri="{FF2B5EF4-FFF2-40B4-BE49-F238E27FC236}">
                <a16:creationId xmlns:a16="http://schemas.microsoft.com/office/drawing/2014/main" id="{EC235572-EA03-263E-E385-5D358C2A8BD3}"/>
              </a:ext>
            </a:extLst>
          </p:cNvPr>
          <p:cNvSpPr txBox="1"/>
          <p:nvPr userDrawn="1"/>
        </p:nvSpPr>
        <p:spPr>
          <a:xfrm>
            <a:off x="420626" y="4524301"/>
            <a:ext cx="5792214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400" u="sng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Apr. 15 / 2024</a:t>
            </a:r>
            <a:r>
              <a:rPr 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 @ 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연세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IT</a:t>
            </a:r>
            <a:r>
              <a:rPr lang="ko-KR" altLang="en-US" sz="1400" u="none" dirty="0" err="1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미래교육원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 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(702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호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)</a:t>
            </a:r>
            <a:endParaRPr sz="1400" u="none" dirty="0">
              <a:solidFill>
                <a:srgbClr val="0257B1"/>
              </a:solidFill>
              <a:latin typeface="Pretendard" pitchFamily="2" charset="0"/>
              <a:ea typeface="Pretendard" pitchFamily="2" charset="0"/>
              <a:cs typeface="Pretendard" pitchFamily="2" charset="0"/>
              <a:sym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32793023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043798" y="496194"/>
            <a:ext cx="354501" cy="484535"/>
          </a:xfrm>
          <a:prstGeom prst="rect">
            <a:avLst/>
          </a:prstGeom>
          <a:solidFill>
            <a:srgbClr val="025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054321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398863" y="0"/>
            <a:ext cx="10793137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6113" y="411928"/>
            <a:ext cx="10457777" cy="56880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0257B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B0C68C-855F-4843-B70E-40CD106B2703}"/>
              </a:ext>
            </a:extLst>
          </p:cNvPr>
          <p:cNvSpPr/>
          <p:nvPr userDrawn="1"/>
        </p:nvSpPr>
        <p:spPr>
          <a:xfrm>
            <a:off x="1043798" y="1"/>
            <a:ext cx="354501" cy="499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3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bg>
      <p:bgPr>
        <a:solidFill>
          <a:srgbClr val="F6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B29814B9-8E44-658A-07F8-135F3F182CB3}"/>
              </a:ext>
            </a:extLst>
          </p:cNvPr>
          <p:cNvSpPr txBox="1">
            <a:spLocks/>
          </p:cNvSpPr>
          <p:nvPr userDrawn="1"/>
        </p:nvSpPr>
        <p:spPr>
          <a:xfrm>
            <a:off x="11692324" y="6626309"/>
            <a:ext cx="499681" cy="220325"/>
          </a:xfrm>
          <a:prstGeom prst="rect">
            <a:avLst/>
          </a:prstGeom>
          <a:noFill/>
        </p:spPr>
        <p:txBody>
          <a:bodyPr vert="horz" wrap="square" lIns="81034" tIns="40517" rIns="81034" bIns="40517" rtlCol="0" anchor="ctr">
            <a:spAutoFit/>
          </a:bodyPr>
          <a:lstStyle>
            <a:defPPr>
              <a:defRPr lang="ko-KR"/>
            </a:defPPr>
            <a:lvl1pPr marL="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386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773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16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1545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931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318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7704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309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810362">
              <a:defRPr/>
            </a:pPr>
            <a:fld id="{A0A4EEF0-9D29-4E84-B31C-7ED1F00F783C}" type="slidenum">
              <a:rPr lang="ko-KR" altLang="en-US" sz="900" b="0" smtClean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 lvl="0" algn="r" defTabSz="810362">
                <a:defRPr/>
              </a:pPr>
              <a:t>‹#›</a:t>
            </a:fld>
            <a:endParaRPr lang="ko-KR" altLang="en-US" sz="900" b="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16;p33">
            <a:extLst>
              <a:ext uri="{FF2B5EF4-FFF2-40B4-BE49-F238E27FC236}">
                <a16:creationId xmlns:a16="http://schemas.microsoft.com/office/drawing/2014/main" id="{A6424695-C937-077A-E6C1-A9625352A9D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23334" y="549031"/>
            <a:ext cx="11745332" cy="71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3" name="Google Shape;16;p33">
            <a:extLst>
              <a:ext uri="{FF2B5EF4-FFF2-40B4-BE49-F238E27FC236}">
                <a16:creationId xmlns:a16="http://schemas.microsoft.com/office/drawing/2014/main" id="{96433282-6176-91FD-A1BF-AF9FD8F2C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334" y="154272"/>
            <a:ext cx="8897002" cy="4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1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1893B2-F323-E587-E4E6-2910481C894F}"/>
              </a:ext>
            </a:extLst>
          </p:cNvPr>
          <p:cNvCxnSpPr>
            <a:cxnSpLocks/>
          </p:cNvCxnSpPr>
          <p:nvPr userDrawn="1"/>
        </p:nvCxnSpPr>
        <p:spPr>
          <a:xfrm>
            <a:off x="198657" y="531065"/>
            <a:ext cx="1179468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571F2B3-398B-C8A6-9C9B-1E04A2092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19736"/>
            <a:ext cx="1094302" cy="3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3_Title Slide">
    <p:bg>
      <p:bgPr>
        <a:solidFill>
          <a:srgbClr val="F6F4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4AC51-126C-3ED4-6A40-84C62AA8C5AD}"/>
              </a:ext>
            </a:extLst>
          </p:cNvPr>
          <p:cNvSpPr txBox="1"/>
          <p:nvPr userDrawn="1"/>
        </p:nvSpPr>
        <p:spPr>
          <a:xfrm>
            <a:off x="3799837" y="763172"/>
            <a:ext cx="45923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 사 합 니 다 </a:t>
            </a:r>
            <a:r>
              <a:rPr kumimoji="1" lang="en-US" altLang="ko-KR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endParaRPr kumimoji="1" lang="ko-KR" altLang="en-US" sz="3000" b="1" dirty="0" err="1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771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7FBBB-31FC-6FCE-CADF-0BDBA04D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1C27B-A5A2-5FA3-4205-2DA155DF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2A65E-3ABD-D46E-E8AA-6DB44BE74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E479-7B37-3A49-A82E-3D4B5C151CB5}" type="datetimeFigureOut">
              <a:rPr kumimoji="1" lang="ko-KR" altLang="en-US" smtClean="0"/>
              <a:t>2024-04-15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7824A-8FB5-B1C2-5B13-DFD1D4916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47917-BCFB-5BD5-5863-872B345BF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1850A-3130-954F-B8E5-2D8650B03C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25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2" r:id="rId3"/>
    <p:sldLayoutId id="214748366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3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12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8.png"/><Relationship Id="rId5" Type="http://schemas.openxmlformats.org/officeDocument/2006/relationships/image" Target="../media/image10.png"/><Relationship Id="rId10" Type="http://schemas.openxmlformats.org/officeDocument/2006/relationships/hyperlink" Target="../YS.Project-master_v2/&#49884;&#44033;&#54868;/sps.p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5.png"/><Relationship Id="rId18" Type="http://schemas.openxmlformats.org/officeDocument/2006/relationships/image" Target="../media/image68.png"/><Relationship Id="rId3" Type="http://schemas.openxmlformats.org/officeDocument/2006/relationships/image" Target="../media/image22.png"/><Relationship Id="rId21" Type="http://schemas.openxmlformats.org/officeDocument/2006/relationships/image" Target="../media/image71.png"/><Relationship Id="rId7" Type="http://schemas.openxmlformats.org/officeDocument/2006/relationships/image" Target="../media/image44.png"/><Relationship Id="rId12" Type="http://schemas.openxmlformats.org/officeDocument/2006/relationships/image" Target="../media/image65.png"/><Relationship Id="rId17" Type="http://schemas.openxmlformats.org/officeDocument/2006/relationships/image" Target="../media/image67.png"/><Relationship Id="rId2" Type="http://schemas.openxmlformats.org/officeDocument/2006/relationships/image" Target="../media/image55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11" Type="http://schemas.openxmlformats.org/officeDocument/2006/relationships/image" Target="../media/image64.png"/><Relationship Id="rId5" Type="http://schemas.openxmlformats.org/officeDocument/2006/relationships/image" Target="../media/image10.png"/><Relationship Id="rId15" Type="http://schemas.openxmlformats.org/officeDocument/2006/relationships/image" Target="../media/image58.png"/><Relationship Id="rId10" Type="http://schemas.openxmlformats.org/officeDocument/2006/relationships/hyperlink" Target="http://localhost:8501/" TargetMode="External"/><Relationship Id="rId19" Type="http://schemas.openxmlformats.org/officeDocument/2006/relationships/image" Target="../media/image69.png"/><Relationship Id="rId4" Type="http://schemas.openxmlformats.org/officeDocument/2006/relationships/image" Target="../media/image19.png"/><Relationship Id="rId9" Type="http://schemas.openxmlformats.org/officeDocument/2006/relationships/image" Target="../media/image48.png"/><Relationship Id="rId14" Type="http://schemas.openxmlformats.org/officeDocument/2006/relationships/hyperlink" Target="../YS.Project-master_v2/&#49884;&#44033;&#54868;/sps.p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5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gif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2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7.png"/><Relationship Id="rId3" Type="http://schemas.openxmlformats.org/officeDocument/2006/relationships/tags" Target="../tags/tag5.xml"/><Relationship Id="rId21" Type="http://schemas.openxmlformats.org/officeDocument/2006/relationships/image" Target="../media/image50.jpeg"/><Relationship Id="rId7" Type="http://schemas.openxmlformats.org/officeDocument/2006/relationships/image" Target="../media/image19.png"/><Relationship Id="rId12" Type="http://schemas.openxmlformats.org/officeDocument/2006/relationships/image" Target="../media/image43.png"/><Relationship Id="rId17" Type="http://schemas.openxmlformats.org/officeDocument/2006/relationships/image" Target="../media/image46.jpeg"/><Relationship Id="rId25" Type="http://schemas.openxmlformats.org/officeDocument/2006/relationships/image" Target="../media/image54.png"/><Relationship Id="rId2" Type="http://schemas.openxmlformats.org/officeDocument/2006/relationships/tags" Target="../tags/tag4.xml"/><Relationship Id="rId16" Type="http://schemas.openxmlformats.org/officeDocument/2006/relationships/image" Target="../media/image24.png"/><Relationship Id="rId20" Type="http://schemas.openxmlformats.org/officeDocument/2006/relationships/image" Target="../media/image49.png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23.png"/><Relationship Id="rId23" Type="http://schemas.openxmlformats.org/officeDocument/2006/relationships/image" Target="../media/image52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4" Type="http://schemas.openxmlformats.org/officeDocument/2006/relationships/tags" Target="../tags/tag6.xml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www.pa.go.kr/research/contents/speech/index.jsp?spMode=view&amp;catid=c_pa02062&amp;artid=1400321" TargetMode="External"/><Relationship Id="rId18" Type="http://schemas.openxmlformats.org/officeDocument/2006/relationships/image" Target="../media/image58.png"/><Relationship Id="rId3" Type="http://schemas.openxmlformats.org/officeDocument/2006/relationships/image" Target="../media/image10.png"/><Relationship Id="rId21" Type="http://schemas.openxmlformats.org/officeDocument/2006/relationships/image" Target="../media/image61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hyperlink" Target="../YS.Project-master_v2/&#49884;&#44033;&#54868;/sps.py" TargetMode="External"/><Relationship Id="rId2" Type="http://schemas.openxmlformats.org/officeDocument/2006/relationships/image" Target="../media/image19.png"/><Relationship Id="rId16" Type="http://schemas.openxmlformats.org/officeDocument/2006/relationships/image" Target="../media/image57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22.png"/><Relationship Id="rId15" Type="http://schemas.openxmlformats.org/officeDocument/2006/relationships/hyperlink" Target="../YS.Project-master_v2/&#49884;&#44033;&#54868;/speeches1.xlsx" TargetMode="External"/><Relationship Id="rId10" Type="http://schemas.openxmlformats.org/officeDocument/2006/relationships/image" Target="../media/image43.png"/><Relationship Id="rId19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42.pn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hyperlink" Target="../YS.Project-master_v2/&#49884;&#44033;&#54868;/sps.py" TargetMode="External"/><Relationship Id="rId5" Type="http://schemas.openxmlformats.org/officeDocument/2006/relationships/image" Target="../media/image42.png"/><Relationship Id="rId10" Type="http://schemas.openxmlformats.org/officeDocument/2006/relationships/image" Target="../media/image57.png"/><Relationship Id="rId4" Type="http://schemas.openxmlformats.org/officeDocument/2006/relationships/hyperlink" Target="../YS.Project-master_v2/&#49884;&#44033;&#54868;/speeches1.xlsx" TargetMode="Externa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6470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③ </a:t>
            </a:r>
            <a:r>
              <a:rPr lang="ko-KR" altLang="en-US" dirty="0"/>
              <a:t>데이터 시각화</a:t>
            </a:r>
          </a:p>
        </p:txBody>
      </p:sp>
      <p:sp>
        <p:nvSpPr>
          <p:cNvPr id="2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" name="Google Shape;1607;p163">
            <a:extLst>
              <a:ext uri="{FF2B5EF4-FFF2-40B4-BE49-F238E27FC236}">
                <a16:creationId xmlns:a16="http://schemas.microsoft.com/office/drawing/2014/main" id="{BADA8A4B-4EF8-5450-EBD6-5D0524C6A671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3851D-6437-0254-D86E-042FAF66A6DA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94FC6-FC45-079F-C0DA-11C2D0C82580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③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시각화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B0E8B0-12B1-092D-B5E5-FCCA53594BBF}"/>
              </a:ext>
            </a:extLst>
          </p:cNvPr>
          <p:cNvGrpSpPr/>
          <p:nvPr/>
        </p:nvGrpSpPr>
        <p:grpSpPr>
          <a:xfrm>
            <a:off x="635339" y="606813"/>
            <a:ext cx="2586517" cy="1469615"/>
            <a:chOff x="635339" y="606813"/>
            <a:chExt cx="2586517" cy="146961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022607-CE3B-2062-2688-F80A0B90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BF1586-CC7B-1527-BB71-D80C0B537A74}"/>
                </a:ext>
              </a:extLst>
            </p:cNvPr>
            <p:cNvSpPr/>
            <p:nvPr/>
          </p:nvSpPr>
          <p:spPr>
            <a:xfrm>
              <a:off x="1933853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120030FE-9185-F377-8952-0BE33E7D7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2388682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0644585-39F2-5074-9646-6E7C4B39E872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83958D8-3DC8-A481-2AF7-1D2AB935CE50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76F7771-2128-BF20-CAAE-B03884104DEF}"/>
              </a:ext>
            </a:extLst>
          </p:cNvPr>
          <p:cNvSpPr/>
          <p:nvPr/>
        </p:nvSpPr>
        <p:spPr>
          <a:xfrm>
            <a:off x="4578931" y="812651"/>
            <a:ext cx="1534435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AF9FEF8-76AF-6DC0-836A-60223DA211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6" name="TextBox 39">
            <a:extLst>
              <a:ext uri="{FF2B5EF4-FFF2-40B4-BE49-F238E27FC236}">
                <a16:creationId xmlns:a16="http://schemas.microsoft.com/office/drawing/2014/main" id="{A65EDC4C-BBB6-7F26-1197-16DC74B1D867}"/>
              </a:ext>
            </a:extLst>
          </p:cNvPr>
          <p:cNvSpPr txBox="1"/>
          <p:nvPr/>
        </p:nvSpPr>
        <p:spPr>
          <a:xfrm>
            <a:off x="4865804" y="855883"/>
            <a:ext cx="114745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시각화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57" name="Picture 7" descr="C:\Users\Administrator\Desktop\02.PNG">
            <a:extLst>
              <a:ext uri="{FF2B5EF4-FFF2-40B4-BE49-F238E27FC236}">
                <a16:creationId xmlns:a16="http://schemas.microsoft.com/office/drawing/2014/main" id="{32F0F586-F878-FF93-3023-E9FC3F8F5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52AA8EC-4654-E6D5-68EC-5ED5B71AEF9E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AF2B86-1EAD-5C27-3D13-996521A56B3D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3EAF339-C458-4415-DE70-E30841656E0F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1" name="삼각형 1">
            <a:extLst>
              <a:ext uri="{FF2B5EF4-FFF2-40B4-BE49-F238E27FC236}">
                <a16:creationId xmlns:a16="http://schemas.microsoft.com/office/drawing/2014/main" id="{5D5A74EE-0098-A11A-BC90-89201C14BFF4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2" name="삼각형 1">
            <a:extLst>
              <a:ext uri="{FF2B5EF4-FFF2-40B4-BE49-F238E27FC236}">
                <a16:creationId xmlns:a16="http://schemas.microsoft.com/office/drawing/2014/main" id="{6478AF38-EE6C-E06E-C480-27402053FECC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E9BBE8-8827-2C1C-1586-1BB6988CB19F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A9754F-95E9-D1FD-18F2-C62A12FFB78D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04488" y="2074788"/>
            <a:ext cx="3907704" cy="1615228"/>
            <a:chOff x="6204488" y="2172760"/>
            <a:chExt cx="3907704" cy="1615228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96EF7604-2611-D6E4-6CFB-D0669B856A3F}"/>
                </a:ext>
              </a:extLst>
            </p:cNvPr>
            <p:cNvSpPr>
              <a:spLocks/>
            </p:cNvSpPr>
            <p:nvPr/>
          </p:nvSpPr>
          <p:spPr>
            <a:xfrm>
              <a:off x="6204488" y="2172760"/>
              <a:ext cx="3907704" cy="1615228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AD64D-9369-D288-47D7-F59EAD88A6D1}"/>
                </a:ext>
              </a:extLst>
            </p:cNvPr>
            <p:cNvSpPr txBox="1"/>
            <p:nvPr/>
          </p:nvSpPr>
          <p:spPr>
            <a:xfrm>
              <a:off x="6287188" y="2195544"/>
              <a:ext cx="374230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wc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변환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→ Dictionary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워드클라우드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객체 생성 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파라미터 자동 지정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이미지 파일로 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저장</a:t>
              </a: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bar_wc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막대그래프 객체 생성 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파라미터 자동 지정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이미지 파일로 저장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6B70604-855C-D831-4017-01241D27817F}"/>
              </a:ext>
            </a:extLst>
          </p:cNvPr>
          <p:cNvSpPr txBox="1"/>
          <p:nvPr/>
        </p:nvSpPr>
        <p:spPr>
          <a:xfrm>
            <a:off x="7373932" y="1771665"/>
            <a:ext cx="1568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시각화 함수 기능</a:t>
            </a:r>
          </a:p>
        </p:txBody>
      </p:sp>
      <p:pic>
        <p:nvPicPr>
          <p:cNvPr id="78" name="Picture 22">
            <a:extLst>
              <a:ext uri="{FF2B5EF4-FFF2-40B4-BE49-F238E27FC236}">
                <a16:creationId xmlns:a16="http://schemas.microsoft.com/office/drawing/2014/main" id="{77D9D4AB-3723-13B6-93E4-09F21CD8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4847807" y="2513488"/>
            <a:ext cx="732490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1AFF518-A88D-B354-AEA3-2E54874168DE}"/>
              </a:ext>
            </a:extLst>
          </p:cNvPr>
          <p:cNvSpPr txBox="1"/>
          <p:nvPr/>
        </p:nvSpPr>
        <p:spPr>
          <a:xfrm>
            <a:off x="4812015" y="1864983"/>
            <a:ext cx="804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(Data</a:t>
            </a:r>
          </a:p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Frame)</a:t>
            </a:r>
            <a:endParaRPr lang="ko-KR" altLang="en-US" sz="16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C8FBDA6-F474-4B6E-059A-6D3144BEB232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D6D46EC-F1F1-12F7-2687-96FFF6A03A09}"/>
              </a:ext>
            </a:extLst>
          </p:cNvPr>
          <p:cNvGrpSpPr/>
          <p:nvPr/>
        </p:nvGrpSpPr>
        <p:grpSpPr>
          <a:xfrm>
            <a:off x="4806669" y="4731454"/>
            <a:ext cx="814767" cy="1058363"/>
            <a:chOff x="4806669" y="4624944"/>
            <a:chExt cx="814767" cy="105836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AF8BC5-CBF0-9C36-FD98-F3EA8626569D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5FC35D-2C2E-73C3-2737-DDCF1139C580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출현빈도</a:t>
              </a:r>
              <a:endParaRPr lang="en-US" altLang="ko-KR" dirty="0"/>
            </a:p>
            <a:p>
              <a:r>
                <a:rPr lang="en-US" altLang="ko-KR" dirty="0"/>
                <a:t>Top </a:t>
              </a:r>
              <a:r>
                <a:rPr lang="en-US" altLang="ko-KR" dirty="0" smtClean="0"/>
                <a:t>20</a:t>
              </a:r>
              <a:endParaRPr lang="en-US" altLang="ko-KR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BBB4C0C-7B28-AD08-DC6D-E586D66AF124}"/>
              </a:ext>
            </a:extLst>
          </p:cNvPr>
          <p:cNvGrpSpPr/>
          <p:nvPr/>
        </p:nvGrpSpPr>
        <p:grpSpPr>
          <a:xfrm>
            <a:off x="4806669" y="3536602"/>
            <a:ext cx="814767" cy="1050988"/>
            <a:chOff x="4806669" y="3375264"/>
            <a:chExt cx="814767" cy="105098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C5F13B-3197-C082-15D3-3CED8836EE4C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F3938F6-1408-35D7-539D-430AAC432D21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출현빈도</a:t>
              </a:r>
              <a:endParaRPr lang="en-US" altLang="ko-KR" dirty="0"/>
            </a:p>
            <a:p>
              <a:r>
                <a:rPr lang="en-US" altLang="ko-KR" dirty="0"/>
                <a:t>Top </a:t>
              </a:r>
              <a:r>
                <a:rPr lang="en-US" altLang="ko-KR" dirty="0" smtClean="0"/>
                <a:t>20</a:t>
              </a:r>
              <a:endParaRPr lang="en-US" altLang="ko-KR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565314B-1FA8-4F00-DAAC-81E948F95F17}"/>
              </a:ext>
            </a:extLst>
          </p:cNvPr>
          <p:cNvGrpSpPr/>
          <p:nvPr/>
        </p:nvGrpSpPr>
        <p:grpSpPr>
          <a:xfrm>
            <a:off x="796992" y="2658658"/>
            <a:ext cx="2221200" cy="3520800"/>
            <a:chOff x="796992" y="2658658"/>
            <a:chExt cx="2221200" cy="31822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35395F-E5FA-9582-A5CD-9A240EBA4B9D}"/>
                </a:ext>
              </a:extLst>
            </p:cNvPr>
            <p:cNvSpPr txBox="1"/>
            <p:nvPr/>
          </p:nvSpPr>
          <p:spPr>
            <a:xfrm>
              <a:off x="910552" y="2658658"/>
              <a:ext cx="1994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데이터 시각화</a:t>
              </a:r>
              <a:endParaRPr lang="ko-KR" altLang="en-US" sz="1400" b="1" u="sng" dirty="0"/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DD58EF9-5217-BAC2-82AC-0C0C9518C27A}"/>
                </a:ext>
              </a:extLst>
            </p:cNvPr>
            <p:cNvGrpSpPr/>
            <p:nvPr/>
          </p:nvGrpSpPr>
          <p:grpSpPr>
            <a:xfrm>
              <a:off x="796992" y="3054199"/>
              <a:ext cx="2221200" cy="2786693"/>
              <a:chOff x="-2554004" y="2881787"/>
              <a:chExt cx="1968483" cy="2786693"/>
            </a:xfrm>
          </p:grpSpPr>
          <p:sp>
            <p:nvSpPr>
              <p:cNvPr id="101" name="사각형: 둥근 모서리 79">
                <a:extLst>
                  <a:ext uri="{FF2B5EF4-FFF2-40B4-BE49-F238E27FC236}">
                    <a16:creationId xmlns:a16="http://schemas.microsoft.com/office/drawing/2014/main" id="{058565DB-1713-50F3-5A6D-12A0EA2E08EE}"/>
                  </a:ext>
                </a:extLst>
              </p:cNvPr>
              <p:cNvSpPr/>
              <p:nvPr/>
            </p:nvSpPr>
            <p:spPr>
              <a:xfrm>
                <a:off x="-2553252" y="2881787"/>
                <a:ext cx="1967731" cy="862078"/>
              </a:xfrm>
              <a:prstGeom prst="roundRect">
                <a:avLst>
                  <a:gd name="adj" fmla="val 14132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2" name="사각형: 둥근 모서리 79">
                <a:extLst>
                  <a:ext uri="{FF2B5EF4-FFF2-40B4-BE49-F238E27FC236}">
                    <a16:creationId xmlns:a16="http://schemas.microsoft.com/office/drawing/2014/main" id="{0EA4D125-117B-B70E-BD51-DE5AC3F5869B}"/>
                  </a:ext>
                </a:extLst>
              </p:cNvPr>
              <p:cNvSpPr/>
              <p:nvPr/>
            </p:nvSpPr>
            <p:spPr>
              <a:xfrm>
                <a:off x="-2553252" y="3843100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B09187A-A035-B3B0-0DD6-152D812B2AEF}"/>
                  </a:ext>
                </a:extLst>
              </p:cNvPr>
              <p:cNvGrpSpPr/>
              <p:nvPr/>
            </p:nvGrpSpPr>
            <p:grpSpPr>
              <a:xfrm>
                <a:off x="-2553252" y="2957251"/>
                <a:ext cx="941938" cy="711150"/>
                <a:chOff x="3374417" y="2297265"/>
                <a:chExt cx="941938" cy="711150"/>
              </a:xfrm>
            </p:grpSpPr>
            <p:pic>
              <p:nvPicPr>
                <p:cNvPr id="105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2A44F07A-5DD7-FF4A-79AD-6F20B50A77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2876" y="2297265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64AEC1-72AC-D847-416F-65ADE18C3A63}"/>
                    </a:ext>
                  </a:extLst>
                </p:cNvPr>
                <p:cNvSpPr txBox="1"/>
                <p:nvPr/>
              </p:nvSpPr>
              <p:spPr>
                <a:xfrm>
                  <a:off x="3374417" y="2746805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워드클라우드</a:t>
                  </a:r>
                  <a:endParaRPr lang="ko-KR" altLang="en-US" sz="1100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282A915-5D6D-44B9-371B-46477AC74282}"/>
                  </a:ext>
                </a:extLst>
              </p:cNvPr>
              <p:cNvGrpSpPr/>
              <p:nvPr/>
            </p:nvGrpSpPr>
            <p:grpSpPr>
              <a:xfrm>
                <a:off x="-2553252" y="3918564"/>
                <a:ext cx="941938" cy="711150"/>
                <a:chOff x="6070453" y="3293393"/>
                <a:chExt cx="941938" cy="711150"/>
              </a:xfrm>
            </p:grpSpPr>
            <p:pic>
              <p:nvPicPr>
                <p:cNvPr id="108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AA42DDB1-EC3F-33CB-6F78-E6E5B2A846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8912" y="3293393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CA7C1F0-1709-D888-16D9-75EFE773AB28}"/>
                    </a:ext>
                  </a:extLst>
                </p:cNvPr>
                <p:cNvSpPr txBox="1"/>
                <p:nvPr/>
              </p:nvSpPr>
              <p:spPr>
                <a:xfrm>
                  <a:off x="6070453" y="3742933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막대 그래프</a:t>
                  </a:r>
                  <a:endParaRPr lang="ko-KR" altLang="en-US" sz="1100" dirty="0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023CA46-98B0-F7CB-5B00-EA36C9995504}"/>
                  </a:ext>
                </a:extLst>
              </p:cNvPr>
              <p:cNvSpPr txBox="1"/>
              <p:nvPr/>
            </p:nvSpPr>
            <p:spPr>
              <a:xfrm>
                <a:off x="-1814838" y="3070260"/>
                <a:ext cx="1220917" cy="45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출현 빈도 기준 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 smtClean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Top20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D4AA406-4387-6060-D236-79DB97CA0DD2}"/>
                  </a:ext>
                </a:extLst>
              </p:cNvPr>
              <p:cNvSpPr txBox="1"/>
              <p:nvPr/>
            </p:nvSpPr>
            <p:spPr>
              <a:xfrm>
                <a:off x="-1806438" y="4031573"/>
                <a:ext cx="1220917" cy="45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출현 빈도 기준 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 smtClean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Top20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59FF4A4-7695-8B98-89ED-46C5AAC4E786}"/>
                  </a:ext>
                </a:extLst>
              </p:cNvPr>
              <p:cNvGrpSpPr/>
              <p:nvPr/>
            </p:nvGrpSpPr>
            <p:grpSpPr>
              <a:xfrm>
                <a:off x="-2554004" y="4862714"/>
                <a:ext cx="1967731" cy="805766"/>
                <a:chOff x="5926840" y="4184970"/>
                <a:chExt cx="1967731" cy="805766"/>
              </a:xfrm>
            </p:grpSpPr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A9FE1F4D-787C-3908-B816-1C4E78D9D8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35" t="10993" r="10106" b="12035"/>
                <a:stretch/>
              </p:blipFill>
              <p:spPr>
                <a:xfrm>
                  <a:off x="5926840" y="4184970"/>
                  <a:ext cx="801563" cy="80377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pic>
              <p:nvPicPr>
                <p:cNvPr id="114" name="Picture 28" descr="Python Charts - Beautiful Bar Charts in Matplotlib">
                  <a:extLst>
                    <a:ext uri="{FF2B5EF4-FFF2-40B4-BE49-F238E27FC236}">
                      <a16:creationId xmlns:a16="http://schemas.microsoft.com/office/drawing/2014/main" id="{EE5DEFCC-CDAD-0BB8-20DD-912A435589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4503" y="4184970"/>
                  <a:ext cx="1080068" cy="805766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61E0B82-A73E-4AB8-27AF-520DFFAD2CB2}"/>
              </a:ext>
            </a:extLst>
          </p:cNvPr>
          <p:cNvGrpSpPr/>
          <p:nvPr/>
        </p:nvGrpSpPr>
        <p:grpSpPr>
          <a:xfrm>
            <a:off x="10691154" y="2334374"/>
            <a:ext cx="804074" cy="1325889"/>
            <a:chOff x="10691154" y="1887270"/>
            <a:chExt cx="804074" cy="132588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DBF289-7F4F-96DE-2B7B-DDEF6633E7AE}"/>
                </a:ext>
              </a:extLst>
            </p:cNvPr>
            <p:cNvSpPr txBox="1"/>
            <p:nvPr/>
          </p:nvSpPr>
          <p:spPr>
            <a:xfrm>
              <a:off x="10691154" y="1887270"/>
              <a:ext cx="8040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word</a:t>
              </a:r>
              <a:r>
                <a:rPr lang="ko-KR" altLang="en-US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cloud</a:t>
              </a:r>
              <a:endParaRPr lang="ko-KR" altLang="en-US" sz="1600" dirty="0"/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2048E36D-B62C-DE53-EC2A-53D1BBB86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10719501" y="2478319"/>
              <a:ext cx="747381" cy="7348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753BF69-E4E5-2CC9-65DC-6C2C934654D0}"/>
              </a:ext>
            </a:extLst>
          </p:cNvPr>
          <p:cNvGrpSpPr/>
          <p:nvPr/>
        </p:nvGrpSpPr>
        <p:grpSpPr>
          <a:xfrm>
            <a:off x="10651382" y="4336874"/>
            <a:ext cx="883619" cy="1237500"/>
            <a:chOff x="10651382" y="3621012"/>
            <a:chExt cx="883619" cy="1237500"/>
          </a:xfrm>
        </p:grpSpPr>
        <p:pic>
          <p:nvPicPr>
            <p:cNvPr id="124" name="Picture 28" descr="Python Charts - Beautiful Bar Charts in Matplotlib">
              <a:extLst>
                <a:ext uri="{FF2B5EF4-FFF2-40B4-BE49-F238E27FC236}">
                  <a16:creationId xmlns:a16="http://schemas.microsoft.com/office/drawing/2014/main" id="{E064DE27-2A9D-6FB5-727D-FD83D551A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1382" y="4212150"/>
              <a:ext cx="883619" cy="6463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BFBFB62-70BE-2DEB-D3BE-22B24062D293}"/>
                </a:ext>
              </a:extLst>
            </p:cNvPr>
            <p:cNvSpPr txBox="1"/>
            <p:nvPr/>
          </p:nvSpPr>
          <p:spPr>
            <a:xfrm>
              <a:off x="10691154" y="3621012"/>
              <a:ext cx="8040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bar chart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198023" y="4032375"/>
            <a:ext cx="3907704" cy="1700806"/>
            <a:chOff x="6198023" y="4032375"/>
            <a:chExt cx="3907704" cy="170080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83E69BD-250B-200B-1914-1F24DF936E69}"/>
                </a:ext>
              </a:extLst>
            </p:cNvPr>
            <p:cNvSpPr txBox="1"/>
            <p:nvPr/>
          </p:nvSpPr>
          <p:spPr>
            <a:xfrm>
              <a:off x="6592631" y="4032375"/>
              <a:ext cx="31184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② </a:t>
              </a:r>
              <a:r>
                <a:rPr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처리 과정</a:t>
              </a:r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그래프 자동 생성 및 저장</a:t>
              </a:r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28BBF6A4-56ED-6FDF-346B-2F6F5D736DAB}"/>
                </a:ext>
              </a:extLst>
            </p:cNvPr>
            <p:cNvSpPr>
              <a:spLocks/>
            </p:cNvSpPr>
            <p:nvPr/>
          </p:nvSpPr>
          <p:spPr>
            <a:xfrm>
              <a:off x="6198023" y="4340669"/>
              <a:ext cx="3907704" cy="1392512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9763E66E-0CDC-313D-8F9B-5ACFAF39B630}"/>
                </a:ext>
              </a:extLst>
            </p:cNvPr>
            <p:cNvGrpSpPr/>
            <p:nvPr/>
          </p:nvGrpSpPr>
          <p:grpSpPr>
            <a:xfrm>
              <a:off x="6311475" y="4495034"/>
              <a:ext cx="3680801" cy="1083783"/>
              <a:chOff x="6247492" y="4535551"/>
              <a:chExt cx="3680801" cy="1083783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4F0105E-9093-6458-3F50-DBB183CCF9EE}"/>
                  </a:ext>
                </a:extLst>
              </p:cNvPr>
              <p:cNvSpPr txBox="1"/>
              <p:nvPr/>
            </p:nvSpPr>
            <p:spPr>
              <a:xfrm>
                <a:off x="6247492" y="5250002"/>
                <a:ext cx="9356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DataFrame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6D23D1A-E0B6-03C7-B7CA-3E10F9DAE1B5}"/>
                  </a:ext>
                </a:extLst>
              </p:cNvPr>
              <p:cNvSpPr txBox="1"/>
              <p:nvPr/>
            </p:nvSpPr>
            <p:spPr>
              <a:xfrm>
                <a:off x="8305934" y="5250002"/>
                <a:ext cx="6365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lvl1pPr>
              </a:lstStyle>
              <a:p>
                <a:r>
                  <a:rPr lang="en-US" altLang="ko-KR" sz="1200" dirty="0"/>
                  <a:t>graph</a:t>
                </a:r>
                <a:endParaRPr lang="ko-KR" altLang="en-US" sz="1200" dirty="0"/>
              </a:p>
            </p:txBody>
          </p:sp>
          <p:pic>
            <p:nvPicPr>
              <p:cNvPr id="90" name="Picture 22">
                <a:extLst>
                  <a:ext uri="{FF2B5EF4-FFF2-40B4-BE49-F238E27FC236}">
                    <a16:creationId xmlns:a16="http://schemas.microsoft.com/office/drawing/2014/main" id="{0B22947A-19C5-2937-5804-14683376EA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6468198" y="4563211"/>
                <a:ext cx="494191" cy="55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44CDC6B-F500-026A-8C90-E324EF8F33A0}"/>
                  </a:ext>
                </a:extLst>
              </p:cNvPr>
              <p:cNvSpPr txBox="1"/>
              <p:nvPr/>
            </p:nvSpPr>
            <p:spPr>
              <a:xfrm>
                <a:off x="7176802" y="5157669"/>
                <a:ext cx="972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lvl1pPr>
              </a:lstStyle>
              <a:p>
                <a:r>
                  <a:rPr lang="en-US" altLang="ko-KR" sz="1200" b="1" dirty="0" err="1"/>
                  <a:t>wc</a:t>
                </a:r>
                <a:r>
                  <a:rPr lang="ko-KR" altLang="en-US" sz="1200" b="1" dirty="0"/>
                  <a:t>함수</a:t>
                </a:r>
                <a:endParaRPr lang="en-US" altLang="ko-KR" sz="1200" b="1" dirty="0"/>
              </a:p>
              <a:p>
                <a:r>
                  <a:rPr lang="en-US" altLang="ko-KR" sz="1200" b="1" dirty="0" err="1"/>
                  <a:t>bar_wc</a:t>
                </a:r>
                <a:r>
                  <a:rPr lang="ko-KR" altLang="en-US" sz="1200" b="1" dirty="0"/>
                  <a:t>함수</a:t>
                </a:r>
              </a:p>
            </p:txBody>
          </p:sp>
          <p:pic>
            <p:nvPicPr>
              <p:cNvPr id="93" name="Picture 8" descr="Python file symbol - Free interface icons">
                <a:hlinkClick r:id="rId10" action="ppaction://hlinkfile"/>
                <a:extLst>
                  <a:ext uri="{FF2B5EF4-FFF2-40B4-BE49-F238E27FC236}">
                    <a16:creationId xmlns:a16="http://schemas.microsoft.com/office/drawing/2014/main" id="{AB4E4948-70C5-8AD6-6170-059E0E99AE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82" r="12054"/>
              <a:stretch/>
            </p:blipFill>
            <p:spPr bwMode="auto">
              <a:xfrm>
                <a:off x="7438005" y="4542814"/>
                <a:ext cx="450147" cy="5972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4" name="삼각형 1">
                <a:extLst>
                  <a:ext uri="{FF2B5EF4-FFF2-40B4-BE49-F238E27FC236}">
                    <a16:creationId xmlns:a16="http://schemas.microsoft.com/office/drawing/2014/main" id="{D63BAC65-E473-70F9-3B7E-B170EF64C6E7}"/>
                  </a:ext>
                </a:extLst>
              </p:cNvPr>
              <p:cNvSpPr/>
              <p:nvPr/>
            </p:nvSpPr>
            <p:spPr>
              <a:xfrm rot="5400000">
                <a:off x="6881711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5" name="삼각형 1">
                <a:extLst>
                  <a:ext uri="{FF2B5EF4-FFF2-40B4-BE49-F238E27FC236}">
                    <a16:creationId xmlns:a16="http://schemas.microsoft.com/office/drawing/2014/main" id="{BBEB6E23-6CF0-CAD2-29C5-805F854E4FA2}"/>
                  </a:ext>
                </a:extLst>
              </p:cNvPr>
              <p:cNvSpPr/>
              <p:nvPr/>
            </p:nvSpPr>
            <p:spPr>
              <a:xfrm rot="5400000">
                <a:off x="7782322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71D479B-9EB0-FB9A-2B9C-A7B17DDC650A}"/>
                  </a:ext>
                </a:extLst>
              </p:cNvPr>
              <p:cNvSpPr txBox="1"/>
              <p:nvPr/>
            </p:nvSpPr>
            <p:spPr>
              <a:xfrm>
                <a:off x="9289264" y="5250002"/>
                <a:ext cx="6390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image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8" name="삼각형 1">
                <a:extLst>
                  <a:ext uri="{FF2B5EF4-FFF2-40B4-BE49-F238E27FC236}">
                    <a16:creationId xmlns:a16="http://schemas.microsoft.com/office/drawing/2014/main" id="{9A805AF5-25AB-F638-C3E6-B1F9BD4F1DEA}"/>
                  </a:ext>
                </a:extLst>
              </p:cNvPr>
              <p:cNvSpPr/>
              <p:nvPr/>
            </p:nvSpPr>
            <p:spPr>
              <a:xfrm rot="5400000">
                <a:off x="8868595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85E9BA1-79AD-CCEE-6632-4FC90A488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63" t="15339" r="18258" b="15345"/>
              <a:stretch/>
            </p:blipFill>
            <p:spPr bwMode="auto">
              <a:xfrm>
                <a:off x="8306324" y="4561291"/>
                <a:ext cx="635809" cy="578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45F96135-8E36-8581-0BED-5107892D42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00" t="4840" r="14239" b="3641"/>
              <a:stretch/>
            </p:blipFill>
            <p:spPr bwMode="auto">
              <a:xfrm>
                <a:off x="9388180" y="4561292"/>
                <a:ext cx="441197" cy="578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281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④ </a:t>
            </a:r>
            <a:r>
              <a:rPr lang="ko-KR" altLang="en-US" dirty="0" err="1"/>
              <a:t>백엔드</a:t>
            </a:r>
            <a:endParaRPr lang="ko-KR" altLang="en-US" dirty="0"/>
          </a:p>
        </p:txBody>
      </p:sp>
      <p:sp>
        <p:nvSpPr>
          <p:cNvPr id="2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" name="Google Shape;1607;p163">
            <a:extLst>
              <a:ext uri="{FF2B5EF4-FFF2-40B4-BE49-F238E27FC236}">
                <a16:creationId xmlns:a16="http://schemas.microsoft.com/office/drawing/2014/main" id="{BADA8A4B-4EF8-5450-EBD6-5D0524C6A671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3851D-6437-0254-D86E-042FAF66A6DA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94FC6-FC45-079F-C0DA-11C2D0C82580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④ </a:t>
            </a:r>
            <a:r>
              <a:rPr lang="ko-KR" altLang="en-US" sz="1600" b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FA8D42-30DF-2753-7AAA-807E8B766BC6}"/>
              </a:ext>
            </a:extLst>
          </p:cNvPr>
          <p:cNvGrpSpPr/>
          <p:nvPr/>
        </p:nvGrpSpPr>
        <p:grpSpPr>
          <a:xfrm>
            <a:off x="635339" y="606813"/>
            <a:ext cx="2729338" cy="1469615"/>
            <a:chOff x="635339" y="606813"/>
            <a:chExt cx="2729338" cy="146961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022607-CE3B-2062-2688-F80A0B90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BF1586-CC7B-1527-BB71-D80C0B537A74}"/>
                </a:ext>
              </a:extLst>
            </p:cNvPr>
            <p:cNvSpPr/>
            <p:nvPr/>
          </p:nvSpPr>
          <p:spPr>
            <a:xfrm>
              <a:off x="2599682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120030FE-9185-F377-8952-0BE33E7D7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3054511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E2F5B6-CFDC-7B5D-5F00-54F70125A4E5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CECE96-A379-947D-7861-AC181DF2EC44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19325CE-54B7-3EC6-48DF-03A32E0FC262}"/>
              </a:ext>
            </a:extLst>
          </p:cNvPr>
          <p:cNvSpPr/>
          <p:nvPr/>
        </p:nvSpPr>
        <p:spPr>
          <a:xfrm>
            <a:off x="4578932" y="812651"/>
            <a:ext cx="1001366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8F4613-DB17-9F9B-633A-43B9D025A9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B3B36576-B6A6-5CC7-D662-D6EAD603805C}"/>
              </a:ext>
            </a:extLst>
          </p:cNvPr>
          <p:cNvSpPr txBox="1"/>
          <p:nvPr/>
        </p:nvSpPr>
        <p:spPr>
          <a:xfrm>
            <a:off x="4865804" y="855883"/>
            <a:ext cx="646192" cy="2928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백엔드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Picture 7" descr="C:\Users\Administrator\Desktop\02.PNG">
            <a:extLst>
              <a:ext uri="{FF2B5EF4-FFF2-40B4-BE49-F238E27FC236}">
                <a16:creationId xmlns:a16="http://schemas.microsoft.com/office/drawing/2014/main" id="{E83B44AD-9170-6038-73B7-5489DE97B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41AD86-42E3-E507-8B74-ED77042825C7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017107-09AE-47A6-7845-5B19024C8935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A72861-3DE3-61FE-03AA-D259E99B9424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삼각형 1">
            <a:extLst>
              <a:ext uri="{FF2B5EF4-FFF2-40B4-BE49-F238E27FC236}">
                <a16:creationId xmlns:a16="http://schemas.microsoft.com/office/drawing/2014/main" id="{21A23BEC-1DB6-82AE-3D91-143E312CC7B1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" name="삼각형 1">
            <a:extLst>
              <a:ext uri="{FF2B5EF4-FFF2-40B4-BE49-F238E27FC236}">
                <a16:creationId xmlns:a16="http://schemas.microsoft.com/office/drawing/2014/main" id="{14078465-095E-B2B5-3632-247E5F94929D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E016C6-7546-038D-90F5-11CE1A1C7843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B4389-7392-D3D6-E9AF-A9BA83AE3677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204488" y="2104854"/>
            <a:ext cx="3907704" cy="1516441"/>
            <a:chOff x="6204488" y="2104854"/>
            <a:chExt cx="3907704" cy="151644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DEF6B95-961E-EBA2-20C8-CDB1BA555662}"/>
                </a:ext>
              </a:extLst>
            </p:cNvPr>
            <p:cNvSpPr>
              <a:spLocks/>
            </p:cNvSpPr>
            <p:nvPr/>
          </p:nvSpPr>
          <p:spPr>
            <a:xfrm>
              <a:off x="6204488" y="2104854"/>
              <a:ext cx="3907704" cy="1516441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4653A7-86A2-E5B0-3DBA-9943FA772BB0}"/>
                </a:ext>
              </a:extLst>
            </p:cNvPr>
            <p:cNvSpPr txBox="1"/>
            <p:nvPr/>
          </p:nvSpPr>
          <p:spPr>
            <a:xfrm>
              <a:off x="6287188" y="2124410"/>
              <a:ext cx="374230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웹페이지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메뉴 기준 분류</a:t>
              </a: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홈으로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지도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날짜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</a:p>
            <a:p>
              <a:pPr>
                <a:lnSpc>
                  <a:spcPct val="150000"/>
                </a:lnSpc>
              </a:pP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1200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메뉴별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사건 분류 최적화</a:t>
              </a: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일자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위치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 별로 북한 도발 사건 분류 및 배포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A3817C0-FF0C-16C6-DF36-441B66E00489}"/>
              </a:ext>
            </a:extLst>
          </p:cNvPr>
          <p:cNvSpPr txBox="1"/>
          <p:nvPr/>
        </p:nvSpPr>
        <p:spPr>
          <a:xfrm>
            <a:off x="7184975" y="1771665"/>
            <a:ext cx="19467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en-US" altLang="ko-KR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streamlit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기능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75C781-6B9E-D47F-69D4-6988F8A2A4B8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A12260-6170-B4DE-7A42-66F591C5D080}"/>
              </a:ext>
            </a:extLst>
          </p:cNvPr>
          <p:cNvSpPr txBox="1"/>
          <p:nvPr/>
        </p:nvSpPr>
        <p:spPr>
          <a:xfrm>
            <a:off x="7183707" y="3873568"/>
            <a:ext cx="1936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 배포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CDA30F-314E-304D-9037-22D7153080AF}"/>
              </a:ext>
            </a:extLst>
          </p:cNvPr>
          <p:cNvSpPr>
            <a:spLocks/>
          </p:cNvSpPr>
          <p:nvPr/>
        </p:nvSpPr>
        <p:spPr>
          <a:xfrm>
            <a:off x="6198023" y="4181862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74" name="사각형: 둥근 모서리 79">
            <a:extLst>
              <a:ext uri="{FF2B5EF4-FFF2-40B4-BE49-F238E27FC236}">
                <a16:creationId xmlns:a16="http://schemas.microsoft.com/office/drawing/2014/main" id="{B4AEF398-B717-DA93-24DF-B1AF74056327}"/>
              </a:ext>
            </a:extLst>
          </p:cNvPr>
          <p:cNvSpPr/>
          <p:nvPr/>
        </p:nvSpPr>
        <p:spPr>
          <a:xfrm>
            <a:off x="796992" y="3066540"/>
            <a:ext cx="2221199" cy="962997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9F2C715-82DB-3A21-E1AE-FE7BF7EEE2EC}"/>
              </a:ext>
            </a:extLst>
          </p:cNvPr>
          <p:cNvGrpSpPr/>
          <p:nvPr/>
        </p:nvGrpSpPr>
        <p:grpSpPr>
          <a:xfrm>
            <a:off x="877724" y="4239202"/>
            <a:ext cx="1025959" cy="765374"/>
            <a:chOff x="9261791" y="2448462"/>
            <a:chExt cx="908884" cy="685165"/>
          </a:xfrm>
        </p:grpSpPr>
        <p:pic>
          <p:nvPicPr>
            <p:cNvPr id="76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36AA4534-308E-0C40-57A6-ED4BBF584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7" t="48790" r="156" b="1"/>
            <a:stretch/>
          </p:blipFill>
          <p:spPr bwMode="auto">
            <a:xfrm>
              <a:off x="9261791" y="2449861"/>
              <a:ext cx="241577" cy="3559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7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BB0101CB-90F5-AD73-86F1-16570779E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3" b="51377"/>
            <a:stretch/>
          </p:blipFill>
          <p:spPr bwMode="auto">
            <a:xfrm>
              <a:off x="9557009" y="2448462"/>
              <a:ext cx="281273" cy="3587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8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CF8BF987-E7DD-94DA-F7DD-D2521DEFEF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5" r="34101" b="51491"/>
            <a:stretch/>
          </p:blipFill>
          <p:spPr bwMode="auto">
            <a:xfrm>
              <a:off x="9876709" y="2448880"/>
              <a:ext cx="293966" cy="357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9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DEFA501A-266E-9976-3D70-300B99E7E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r="64373"/>
            <a:stretch/>
          </p:blipFill>
          <p:spPr bwMode="auto">
            <a:xfrm>
              <a:off x="9379119" y="2755901"/>
              <a:ext cx="302139" cy="3762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80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2AA1029C-8893-9323-B928-8C5A76218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3" t="48804" r="30524"/>
            <a:stretch/>
          </p:blipFill>
          <p:spPr bwMode="auto">
            <a:xfrm>
              <a:off x="9714033" y="2755901"/>
              <a:ext cx="286925" cy="3777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E49FFD1-9FE7-2A8A-2008-8061D7ECABDB}"/>
              </a:ext>
            </a:extLst>
          </p:cNvPr>
          <p:cNvGrpSpPr/>
          <p:nvPr/>
        </p:nvGrpSpPr>
        <p:grpSpPr>
          <a:xfrm>
            <a:off x="796992" y="3150838"/>
            <a:ext cx="1063271" cy="794401"/>
            <a:chOff x="3374417" y="2297265"/>
            <a:chExt cx="941938" cy="711150"/>
          </a:xfrm>
        </p:grpSpPr>
        <p:pic>
          <p:nvPicPr>
            <p:cNvPr id="82" name="Picture 18" descr="Python (programming language) - Wikipedia">
              <a:extLst>
                <a:ext uri="{FF2B5EF4-FFF2-40B4-BE49-F238E27FC236}">
                  <a16:creationId xmlns:a16="http://schemas.microsoft.com/office/drawing/2014/main" id="{69B5AF55-32B4-FCB8-E4E4-E7D3ED1FC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B12D2CD-E77E-1D9F-5CA5-E8B15E108DFE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100" dirty="0" err="1"/>
                <a:t>Streamlit</a:t>
              </a:r>
              <a:endParaRPr lang="ko-KR" altLang="en-US" sz="1100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965A17B-EB9D-3E99-74A4-EC3FEBDE8027}"/>
              </a:ext>
            </a:extLst>
          </p:cNvPr>
          <p:cNvSpPr txBox="1"/>
          <p:nvPr/>
        </p:nvSpPr>
        <p:spPr>
          <a:xfrm>
            <a:off x="1954919" y="3086373"/>
            <a:ext cx="1063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지도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날짜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5" name="Picture 32">
            <a:extLst>
              <a:ext uri="{FF2B5EF4-FFF2-40B4-BE49-F238E27FC236}">
                <a16:creationId xmlns:a16="http://schemas.microsoft.com/office/drawing/2014/main" id="{DD3F5E5A-29B1-7A9C-AC62-48BFBB9AA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t="21873" r="21881" b="20146"/>
          <a:stretch/>
        </p:blipFill>
        <p:spPr bwMode="auto">
          <a:xfrm>
            <a:off x="2277067" y="4245657"/>
            <a:ext cx="741125" cy="75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6">
            <a:extLst>
              <a:ext uri="{FF2B5EF4-FFF2-40B4-BE49-F238E27FC236}">
                <a16:creationId xmlns:a16="http://schemas.microsoft.com/office/drawing/2014/main" id="{BE3B7B74-E49F-5ED5-67F6-82DBE2B70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10372"/>
          <a:stretch/>
        </p:blipFill>
        <p:spPr bwMode="auto">
          <a:xfrm>
            <a:off x="1475508" y="5354347"/>
            <a:ext cx="864169" cy="82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EB17DC9-BA33-A721-8D6F-B12AF036AAA7}"/>
              </a:ext>
            </a:extLst>
          </p:cNvPr>
          <p:cNvSpPr txBox="1"/>
          <p:nvPr/>
        </p:nvSpPr>
        <p:spPr>
          <a:xfrm>
            <a:off x="1138880" y="2658658"/>
            <a:ext cx="1537425" cy="34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배포 </a:t>
            </a:r>
            <a:r>
              <a:rPr lang="en-US" altLang="ko-KR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altLang="ko-KR" sz="1400" b="1" u="sng" spc="-138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Streamlit</a:t>
            </a:r>
            <a:r>
              <a:rPr lang="en-US" altLang="ko-KR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ko-KR" altLang="en-US" sz="1400" b="1" u="sng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4A6028-7208-A415-44CC-D73C03477079}"/>
              </a:ext>
            </a:extLst>
          </p:cNvPr>
          <p:cNvSpPr txBox="1"/>
          <p:nvPr/>
        </p:nvSpPr>
        <p:spPr>
          <a:xfrm>
            <a:off x="10760417" y="1771665"/>
            <a:ext cx="664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분류</a:t>
            </a:r>
            <a:endParaRPr lang="ko-KR" altLang="en-US" sz="1400" dirty="0"/>
          </a:p>
        </p:txBody>
      </p:sp>
      <p:sp>
        <p:nvSpPr>
          <p:cNvPr id="100" name="Trapezoid 286">
            <a:extLst>
              <a:ext uri="{FF2B5EF4-FFF2-40B4-BE49-F238E27FC236}">
                <a16:creationId xmlns:a16="http://schemas.microsoft.com/office/drawing/2014/main" id="{547E7A81-B1AF-381A-D7BF-92D6A654F3B6}"/>
              </a:ext>
            </a:extLst>
          </p:cNvPr>
          <p:cNvSpPr/>
          <p:nvPr/>
        </p:nvSpPr>
        <p:spPr>
          <a:xfrm>
            <a:off x="10694488" y="2790865"/>
            <a:ext cx="797406" cy="247647"/>
          </a:xfrm>
          <a:prstGeom prst="trapezoid">
            <a:avLst>
              <a:gd name="adj" fmla="val 30190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6EB8B637-1CB3-E3F9-E73E-DAC02BEF9BFF}"/>
              </a:ext>
            </a:extLst>
          </p:cNvPr>
          <p:cNvSpPr>
            <a:spLocks/>
          </p:cNvSpPr>
          <p:nvPr/>
        </p:nvSpPr>
        <p:spPr>
          <a:xfrm>
            <a:off x="10694488" y="3036805"/>
            <a:ext cx="797406" cy="3015651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90072" y="5675419"/>
            <a:ext cx="3123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ko-KR" altLang="en-US" sz="12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Local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URL: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10"/>
              </a:rPr>
              <a:t>http://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10"/>
              </a:rPr>
              <a:t>localhost:8501</a:t>
            </a:r>
            <a:endParaRPr lang="en-US" altLang="ko-KR" sz="12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Network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URL: </a:t>
            </a:r>
            <a:r>
              <a:rPr lang="en-US" altLang="ko-KR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ttp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://192.168.71.245:8501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4784108" y="2334374"/>
            <a:ext cx="859889" cy="931876"/>
            <a:chOff x="4784108" y="2157244"/>
            <a:chExt cx="859889" cy="9318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23D327-BDCE-4ED7-3B14-167E4FC6FF5F}"/>
                </a:ext>
              </a:extLst>
            </p:cNvPr>
            <p:cNvSpPr txBox="1"/>
            <p:nvPr/>
          </p:nvSpPr>
          <p:spPr>
            <a:xfrm>
              <a:off x="4784108" y="2827510"/>
              <a:ext cx="85988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1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 smtClean="0"/>
                <a:t>Local </a:t>
              </a:r>
              <a:r>
                <a:rPr lang="en-US" altLang="ko-KR" dirty="0"/>
                <a:t>URL</a:t>
              </a:r>
              <a:endParaRPr lang="ko-KR" altLang="en-US" dirty="0"/>
            </a:p>
          </p:txBody>
        </p:sp>
        <p:pic>
          <p:nvPicPr>
            <p:cNvPr id="1026" name="Picture 2" descr="Url - Free web icon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418" y="2157244"/>
              <a:ext cx="667269" cy="66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4812015" y="4411552"/>
            <a:ext cx="804074" cy="1162822"/>
            <a:chOff x="4812015" y="3476434"/>
            <a:chExt cx="804074" cy="116282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FDD66-5394-B9EE-7126-3A1C38930591}"/>
                </a:ext>
              </a:extLst>
            </p:cNvPr>
            <p:cNvSpPr txBox="1"/>
            <p:nvPr/>
          </p:nvSpPr>
          <p:spPr>
            <a:xfrm>
              <a:off x="4812015" y="4208369"/>
              <a:ext cx="8040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Network URL</a:t>
              </a:r>
              <a:endParaRPr lang="ko-KR" altLang="en-US" sz="110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2"/>
            <a:srcRect l="29628" t="27038" r="22886" b="22866"/>
            <a:stretch/>
          </p:blipFill>
          <p:spPr>
            <a:xfrm>
              <a:off x="4894124" y="3476434"/>
              <a:ext cx="639856" cy="728360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6211944" y="4374462"/>
            <a:ext cx="3879863" cy="1007313"/>
            <a:chOff x="6220134" y="4382393"/>
            <a:chExt cx="3879863" cy="100731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F57CB6-B3EE-F3FE-E2ED-2AC61CB23CB0}"/>
                </a:ext>
              </a:extLst>
            </p:cNvPr>
            <p:cNvSpPr txBox="1"/>
            <p:nvPr/>
          </p:nvSpPr>
          <p:spPr>
            <a:xfrm>
              <a:off x="6220134" y="5096844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FCDA68-2687-5680-283A-7FF827BB18AD}"/>
                </a:ext>
              </a:extLst>
            </p:cNvPr>
            <p:cNvSpPr txBox="1"/>
            <p:nvPr/>
          </p:nvSpPr>
          <p:spPr>
            <a:xfrm>
              <a:off x="8172186" y="5096844"/>
              <a:ext cx="8199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webpage</a:t>
              </a:r>
              <a:endParaRPr lang="ko-KR" altLang="en-US" sz="1200" dirty="0"/>
            </a:p>
          </p:txBody>
        </p:sp>
        <p:pic>
          <p:nvPicPr>
            <p:cNvPr id="64" name="Picture 22">
              <a:extLst>
                <a:ext uri="{FF2B5EF4-FFF2-40B4-BE49-F238E27FC236}">
                  <a16:creationId xmlns:a16="http://schemas.microsoft.com/office/drawing/2014/main" id="{47D85CCE-3FBB-0817-1A0A-73DA0A8D4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6440840" y="4410053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CA4509-5CBD-E85E-4051-4F651A15C53C}"/>
                </a:ext>
              </a:extLst>
            </p:cNvPr>
            <p:cNvSpPr txBox="1"/>
            <p:nvPr/>
          </p:nvSpPr>
          <p:spPr>
            <a:xfrm>
              <a:off x="7160452" y="5096844"/>
              <a:ext cx="8667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 err="1"/>
                <a:t>streamlit</a:t>
              </a:r>
              <a:endParaRPr lang="ko-KR" altLang="en-US" sz="1200" b="1" dirty="0"/>
            </a:p>
          </p:txBody>
        </p:sp>
        <p:pic>
          <p:nvPicPr>
            <p:cNvPr id="66" name="Picture 8" descr="Python file symbol - Free interface icons">
              <a:hlinkClick r:id="rId14" action="ppaction://hlinkfile"/>
              <a:extLst>
                <a:ext uri="{FF2B5EF4-FFF2-40B4-BE49-F238E27FC236}">
                  <a16:creationId xmlns:a16="http://schemas.microsoft.com/office/drawing/2014/main" id="{E7416872-060F-5DB7-B94F-7B9608D32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368737" y="4389656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삼각형 1">
              <a:extLst>
                <a:ext uri="{FF2B5EF4-FFF2-40B4-BE49-F238E27FC236}">
                  <a16:creationId xmlns:a16="http://schemas.microsoft.com/office/drawing/2014/main" id="{9DCEB6CD-C350-0097-1444-BFF1B6D1C680}"/>
                </a:ext>
              </a:extLst>
            </p:cNvPr>
            <p:cNvSpPr/>
            <p:nvPr/>
          </p:nvSpPr>
          <p:spPr>
            <a:xfrm rot="5400000">
              <a:off x="6857819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68" name="삼각형 1">
              <a:extLst>
                <a:ext uri="{FF2B5EF4-FFF2-40B4-BE49-F238E27FC236}">
                  <a16:creationId xmlns:a16="http://schemas.microsoft.com/office/drawing/2014/main" id="{95AA8D39-9F0D-B13A-E693-DF8ED05D4952}"/>
                </a:ext>
              </a:extLst>
            </p:cNvPr>
            <p:cNvSpPr/>
            <p:nvPr/>
          </p:nvSpPr>
          <p:spPr>
            <a:xfrm rot="5400000">
              <a:off x="7765362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70" name="삼각형 1">
              <a:extLst>
                <a:ext uri="{FF2B5EF4-FFF2-40B4-BE49-F238E27FC236}">
                  <a16:creationId xmlns:a16="http://schemas.microsoft.com/office/drawing/2014/main" id="{BE88E36F-437F-931D-4527-35073D21D4BA}"/>
                </a:ext>
              </a:extLst>
            </p:cNvPr>
            <p:cNvSpPr/>
            <p:nvPr/>
          </p:nvSpPr>
          <p:spPr>
            <a:xfrm rot="5400000">
              <a:off x="8804962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2058" name="Picture 10" descr="Download Pictogram, Web, Website. Royalty-Free Vector Graphic - Pixabay">
              <a:extLst>
                <a:ext uri="{FF2B5EF4-FFF2-40B4-BE49-F238E27FC236}">
                  <a16:creationId xmlns:a16="http://schemas.microsoft.com/office/drawing/2014/main" id="{CD9D1164-99A2-5DCF-CDFE-D28909BD2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1051" y="4409559"/>
              <a:ext cx="582204" cy="57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39573" y="4406755"/>
              <a:ext cx="563097" cy="563097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8FCDA68-2687-5680-283A-7FF827BB18AD}"/>
                </a:ext>
              </a:extLst>
            </p:cNvPr>
            <p:cNvSpPr txBox="1"/>
            <p:nvPr/>
          </p:nvSpPr>
          <p:spPr>
            <a:xfrm>
              <a:off x="9142246" y="5112707"/>
              <a:ext cx="9577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 smtClean="0"/>
                <a:t>distribution</a:t>
              </a:r>
              <a:endParaRPr lang="ko-KR" altLang="en-US" sz="1200" dirty="0"/>
            </a:p>
          </p:txBody>
        </p:sp>
      </p:grpSp>
      <p:pic>
        <p:nvPicPr>
          <p:cNvPr id="110" name="Picture 22">
            <a:extLst>
              <a:ext uri="{FF2B5EF4-FFF2-40B4-BE49-F238E27FC236}">
                <a16:creationId xmlns:a16="http://schemas.microsoft.com/office/drawing/2014/main" id="{47D85CCE-3FBB-0817-1A0A-73DA0A8D4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10851767" y="2078819"/>
            <a:ext cx="494191" cy="5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4F57CB6-B3EE-F3FE-E2ED-2AC61CB23CB0}"/>
              </a:ext>
            </a:extLst>
          </p:cNvPr>
          <p:cNvSpPr txBox="1"/>
          <p:nvPr/>
        </p:nvSpPr>
        <p:spPr>
          <a:xfrm>
            <a:off x="10631061" y="2579864"/>
            <a:ext cx="93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DataFrame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770241" y="3084430"/>
            <a:ext cx="645900" cy="642760"/>
            <a:chOff x="10720408" y="3164969"/>
            <a:chExt cx="734496" cy="730925"/>
          </a:xfrm>
        </p:grpSpPr>
        <p:sp>
          <p:nvSpPr>
            <p:cNvPr id="32" name="직사각형 31"/>
            <p:cNvSpPr/>
            <p:nvPr/>
          </p:nvSpPr>
          <p:spPr>
            <a:xfrm>
              <a:off x="10720408" y="3434229"/>
              <a:ext cx="734496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홈으로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</a:p>
          </p:txBody>
        </p:sp>
        <p:pic>
          <p:nvPicPr>
            <p:cNvPr id="1032" name="Picture 8" descr="Home - Free web icons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49" b="7638"/>
            <a:stretch/>
          </p:blipFill>
          <p:spPr bwMode="auto">
            <a:xfrm>
              <a:off x="10861303" y="3164969"/>
              <a:ext cx="452707" cy="37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/>
          <p:cNvGrpSpPr/>
          <p:nvPr/>
        </p:nvGrpSpPr>
        <p:grpSpPr>
          <a:xfrm>
            <a:off x="10732732" y="3716917"/>
            <a:ext cx="734496" cy="871103"/>
            <a:chOff x="10732732" y="3807730"/>
            <a:chExt cx="734496" cy="871103"/>
          </a:xfrm>
        </p:grpSpPr>
        <p:sp>
          <p:nvSpPr>
            <p:cNvPr id="93" name="직사각형 92"/>
            <p:cNvSpPr/>
            <p:nvPr/>
          </p:nvSpPr>
          <p:spPr>
            <a:xfrm>
              <a:off x="10732732" y="4217168"/>
              <a:ext cx="734496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9"/>
            <a:srcRect l="10489" r="13924"/>
            <a:stretch/>
          </p:blipFill>
          <p:spPr>
            <a:xfrm>
              <a:off x="10894513" y="3807730"/>
              <a:ext cx="397357" cy="525692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10786816" y="4577747"/>
            <a:ext cx="601447" cy="792003"/>
            <a:chOff x="10786816" y="4672633"/>
            <a:chExt cx="601447" cy="792003"/>
          </a:xfrm>
        </p:grpSpPr>
        <p:sp>
          <p:nvSpPr>
            <p:cNvPr id="106" name="직사각형 105"/>
            <p:cNvSpPr/>
            <p:nvPr/>
          </p:nvSpPr>
          <p:spPr>
            <a:xfrm>
              <a:off x="10786816" y="5002971"/>
              <a:ext cx="601447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지도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20"/>
            <a:srcRect l="9404" t="7297" r="8154" b="14448"/>
            <a:stretch/>
          </p:blipFill>
          <p:spPr>
            <a:xfrm>
              <a:off x="10864159" y="4672633"/>
              <a:ext cx="458065" cy="469024"/>
            </a:xfrm>
            <a:prstGeom prst="rect">
              <a:avLst/>
            </a:prstGeom>
          </p:spPr>
        </p:pic>
      </p:grpSp>
      <p:grpSp>
        <p:nvGrpSpPr>
          <p:cNvPr id="55" name="그룹 54"/>
          <p:cNvGrpSpPr/>
          <p:nvPr/>
        </p:nvGrpSpPr>
        <p:grpSpPr>
          <a:xfrm>
            <a:off x="10797178" y="5359478"/>
            <a:ext cx="601447" cy="782281"/>
            <a:chOff x="10797178" y="5359478"/>
            <a:chExt cx="601447" cy="782281"/>
          </a:xfrm>
        </p:grpSpPr>
        <p:sp>
          <p:nvSpPr>
            <p:cNvPr id="107" name="직사각형 106"/>
            <p:cNvSpPr/>
            <p:nvPr/>
          </p:nvSpPr>
          <p:spPr>
            <a:xfrm>
              <a:off x="10797178" y="5680094"/>
              <a:ext cx="601447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날짜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1"/>
            <a:srcRect l="7266" t="6265" r="7693" b="5735"/>
            <a:stretch/>
          </p:blipFill>
          <p:spPr>
            <a:xfrm>
              <a:off x="10864158" y="5359478"/>
              <a:ext cx="467486" cy="48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39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</a:t>
            </a: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035466"/>
            <a:ext cx="5600811" cy="5349754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pic>
        <p:nvPicPr>
          <p:cNvPr id="13" name="Picture 7" descr="C:\Users\Administrator\Desktop\02.PNG">
            <a:extLst>
              <a:ext uri="{FF2B5EF4-FFF2-40B4-BE49-F238E27FC236}">
                <a16:creationId xmlns:a16="http://schemas.microsoft.com/office/drawing/2014/main" id="{9117915F-BB18-556D-5807-FBA960AFE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6369809" y="3532326"/>
            <a:ext cx="5589977" cy="2852894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756481" y="1035466"/>
            <a:ext cx="823556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  <a:endParaRPr lang="en-US" altLang="ko-KR" sz="18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035466"/>
            <a:ext cx="5600811" cy="5349754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pic>
        <p:nvPicPr>
          <p:cNvPr id="8" name="Picture 7" descr="C:\Users\Administrator\Desktop\02.PNG">
            <a:extLst>
              <a:ext uri="{FF2B5EF4-FFF2-40B4-BE49-F238E27FC236}">
                <a16:creationId xmlns:a16="http://schemas.microsoft.com/office/drawing/2014/main" id="{753E8C3A-EFE7-39FE-E159-BDB6AEA43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338900" y="3532326"/>
            <a:ext cx="5589977" cy="2852894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44652-B0AA-FB29-4126-4FFAAEB8018F}"/>
              </a:ext>
            </a:extLst>
          </p:cNvPr>
          <p:cNvSpPr txBox="1"/>
          <p:nvPr/>
        </p:nvSpPr>
        <p:spPr>
          <a:xfrm>
            <a:off x="409148" y="1683352"/>
            <a:ext cx="5456404" cy="336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  대남 도발의 원인에는 내부 정치적 이유나 경제적 압박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국제 사회에 대한 주목도를 높이거나 국제적인 지원을 받기 위해 주변 </a:t>
            </a: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국가들과의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긴장 관계를 유지하고자 하는 경우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국내 안보를 강화하거나 주민들의 지지를 확보하는 데에도 사용됩니다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즉 여러 가지 이유가 복합적으로 적용됩니다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따라서 연설문 분석 만으로 북한과의 대북 갈등 원인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대남 도발 이유를 정확하게 파악하기는 어렵습니다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544025" y="1035466"/>
            <a:ext cx="1186650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u="sng" dirty="0">
                <a:latin typeface="Pretendard" panose="02000503000000020004" pitchFamily="50" charset="-127"/>
                <a:ea typeface="Pretendard" panose="02000503000000020004" pitchFamily="50" charset="-127"/>
              </a:rPr>
              <a:t>한계점</a:t>
            </a:r>
            <a:endParaRPr lang="en-US" altLang="ko-KR" sz="1800" b="1" u="sng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52117A2-3E30-E74C-4283-5BE7A8F7E791}"/>
              </a:ext>
            </a:extLst>
          </p:cNvPr>
          <p:cNvGrpSpPr/>
          <p:nvPr/>
        </p:nvGrpSpPr>
        <p:grpSpPr>
          <a:xfrm>
            <a:off x="6515799" y="2173613"/>
            <a:ext cx="5297996" cy="4140583"/>
            <a:chOff x="6554548" y="1772132"/>
            <a:chExt cx="5297996" cy="414058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AC1C203-10D2-7098-FECD-D40F4CCCD5D7}"/>
                </a:ext>
              </a:extLst>
            </p:cNvPr>
            <p:cNvGrpSpPr/>
            <p:nvPr/>
          </p:nvGrpSpPr>
          <p:grpSpPr>
            <a:xfrm>
              <a:off x="7976938" y="2483735"/>
              <a:ext cx="2453217" cy="2453217"/>
              <a:chOff x="8149962" y="2044048"/>
              <a:chExt cx="2453217" cy="2453217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A47FA10-EA02-DBE6-5590-12F7A1F27793}"/>
                  </a:ext>
                </a:extLst>
              </p:cNvPr>
              <p:cNvSpPr/>
              <p:nvPr/>
            </p:nvSpPr>
            <p:spPr>
              <a:xfrm>
                <a:off x="8149962" y="2044048"/>
                <a:ext cx="2453217" cy="2453217"/>
              </a:xfrm>
              <a:prstGeom prst="ellipse">
                <a:avLst/>
              </a:prstGeom>
              <a:solidFill>
                <a:srgbClr val="0257B1"/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4AA968-4F8F-E0D9-851A-D72A4C5F125D}"/>
                  </a:ext>
                </a:extLst>
              </p:cNvPr>
              <p:cNvSpPr txBox="1"/>
              <p:nvPr/>
            </p:nvSpPr>
            <p:spPr>
              <a:xfrm>
                <a:off x="8573936" y="2670492"/>
                <a:ext cx="160526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(</a:t>
                </a:r>
                <a:r>
                  <a:rPr lang="ko-KR" altLang="en-US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북한 도발</a:t>
                </a:r>
                <a:r>
                  <a:rPr lang="en-US" altLang="ko-KR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)</a:t>
                </a:r>
              </a:p>
              <a:p>
                <a:pPr algn="ctr"/>
                <a:endParaRPr lang="en-US" altLang="ko-KR" sz="2400" b="1" dirty="0">
                  <a:solidFill>
                    <a:srgbClr val="FFFF00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  <a:p>
                <a:pPr algn="ctr"/>
                <a:r>
                  <a:rPr lang="ko-KR" altLang="en-US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가능성 高</a:t>
                </a:r>
                <a:endParaRPr lang="ko-KR" altLang="en-US" sz="24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9CE133B-24D7-E17E-0485-6B132AA2581B}"/>
                </a:ext>
              </a:extLst>
            </p:cNvPr>
            <p:cNvSpPr/>
            <p:nvPr/>
          </p:nvSpPr>
          <p:spPr>
            <a:xfrm>
              <a:off x="6554548" y="1772132"/>
              <a:ext cx="1295314" cy="12953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06ABB16-3F54-D869-0773-5B16372FFE2D}"/>
                </a:ext>
              </a:extLst>
            </p:cNvPr>
            <p:cNvSpPr/>
            <p:nvPr/>
          </p:nvSpPr>
          <p:spPr>
            <a:xfrm>
              <a:off x="6554548" y="4617401"/>
              <a:ext cx="1295314" cy="12953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3F8CFBF-0EDA-806D-DBBE-35C90163457E}"/>
                </a:ext>
              </a:extLst>
            </p:cNvPr>
            <p:cNvSpPr/>
            <p:nvPr/>
          </p:nvSpPr>
          <p:spPr>
            <a:xfrm>
              <a:off x="10557230" y="1772132"/>
              <a:ext cx="1295314" cy="12953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A06C5AA-10D0-190F-AC4E-E11F4BEB3071}"/>
                </a:ext>
              </a:extLst>
            </p:cNvPr>
            <p:cNvSpPr/>
            <p:nvPr/>
          </p:nvSpPr>
          <p:spPr>
            <a:xfrm>
              <a:off x="10557230" y="4617401"/>
              <a:ext cx="1295314" cy="12953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7F07C86-B06D-CEF2-5875-A5D7A20E974F}"/>
                </a:ext>
              </a:extLst>
            </p:cNvPr>
            <p:cNvGrpSpPr/>
            <p:nvPr/>
          </p:nvGrpSpPr>
          <p:grpSpPr>
            <a:xfrm>
              <a:off x="7697376" y="2629926"/>
              <a:ext cx="432048" cy="2277791"/>
              <a:chOff x="7762180" y="2629926"/>
              <a:chExt cx="432048" cy="2277791"/>
            </a:xfrm>
          </p:grpSpPr>
          <p:pic>
            <p:nvPicPr>
              <p:cNvPr id="48" name="Picture 3" descr="C:\Documents and Settings\Administrator\바탕 화면\무제-2.png">
                <a:extLst>
                  <a:ext uri="{FF2B5EF4-FFF2-40B4-BE49-F238E27FC236}">
                    <a16:creationId xmlns:a16="http://schemas.microsoft.com/office/drawing/2014/main" id="{0FA4157E-A380-475E-96F3-37FD6C7BD1E3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0" flipH="1" flipV="1">
                <a:off x="7762180" y="4575145"/>
                <a:ext cx="432048" cy="332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3" descr="C:\Documents and Settings\Administrator\바탕 화면\무제-2.png">
                <a:extLst>
                  <a:ext uri="{FF2B5EF4-FFF2-40B4-BE49-F238E27FC236}">
                    <a16:creationId xmlns:a16="http://schemas.microsoft.com/office/drawing/2014/main" id="{6B52980A-BD96-A0F8-D41A-F4F41A6524A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600000" flipH="1">
                <a:off x="7762180" y="2629926"/>
                <a:ext cx="432048" cy="332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94D2311-72BE-B8B4-055F-71EA211E7189}"/>
                </a:ext>
              </a:extLst>
            </p:cNvPr>
            <p:cNvGrpSpPr/>
            <p:nvPr/>
          </p:nvGrpSpPr>
          <p:grpSpPr>
            <a:xfrm>
              <a:off x="10277669" y="2629926"/>
              <a:ext cx="432048" cy="2277791"/>
              <a:chOff x="10136467" y="2629926"/>
              <a:chExt cx="432048" cy="2277791"/>
            </a:xfrm>
          </p:grpSpPr>
          <p:pic>
            <p:nvPicPr>
              <p:cNvPr id="50" name="Picture 3" descr="C:\Documents and Settings\Administrator\바탕 화면\무제-2.png">
                <a:extLst>
                  <a:ext uri="{FF2B5EF4-FFF2-40B4-BE49-F238E27FC236}">
                    <a16:creationId xmlns:a16="http://schemas.microsoft.com/office/drawing/2014/main" id="{23E23DB2-B951-1384-CF98-0622ADF5686D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0">
                <a:off x="10136467" y="2629926"/>
                <a:ext cx="432048" cy="332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3" descr="C:\Documents and Settings\Administrator\바탕 화면\무제-2.png">
                <a:extLst>
                  <a:ext uri="{FF2B5EF4-FFF2-40B4-BE49-F238E27FC236}">
                    <a16:creationId xmlns:a16="http://schemas.microsoft.com/office/drawing/2014/main" id="{D86771C9-BE7A-67BF-CD02-481FF251C1E4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600000" flipV="1">
                <a:off x="10136467" y="4575145"/>
                <a:ext cx="432048" cy="332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8239BB8-FF43-B3BC-5C62-25934090F677}"/>
                </a:ext>
              </a:extLst>
            </p:cNvPr>
            <p:cNvSpPr txBox="1"/>
            <p:nvPr/>
          </p:nvSpPr>
          <p:spPr>
            <a:xfrm>
              <a:off x="6749249" y="2189822"/>
              <a:ext cx="905912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평화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6AB04E-7F2D-B720-0636-8B96B964A3BA}"/>
                </a:ext>
              </a:extLst>
            </p:cNvPr>
            <p:cNvSpPr txBox="1"/>
            <p:nvPr/>
          </p:nvSpPr>
          <p:spPr>
            <a:xfrm>
              <a:off x="10600959" y="2189822"/>
              <a:ext cx="1207856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민주주의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2C37A0-2AB7-93C8-7F2E-644F1D128BAA}"/>
                </a:ext>
              </a:extLst>
            </p:cNvPr>
            <p:cNvSpPr txBox="1"/>
            <p:nvPr/>
          </p:nvSpPr>
          <p:spPr>
            <a:xfrm>
              <a:off x="6741676" y="5035091"/>
              <a:ext cx="921058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경제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4D3680-C2BB-A7EF-396F-61F5E76C0F65}"/>
                </a:ext>
              </a:extLst>
            </p:cNvPr>
            <p:cNvSpPr txBox="1"/>
            <p:nvPr/>
          </p:nvSpPr>
          <p:spPr>
            <a:xfrm>
              <a:off x="10744358" y="5035091"/>
              <a:ext cx="921058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남북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3F3EFC5-0054-3886-2C8C-5BAA956D5CDE}"/>
              </a:ext>
            </a:extLst>
          </p:cNvPr>
          <p:cNvSpPr txBox="1"/>
          <p:nvPr/>
        </p:nvSpPr>
        <p:spPr>
          <a:xfrm>
            <a:off x="7093892" y="1683352"/>
            <a:ext cx="4148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대통령 연설문 중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“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평화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”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단어 출현 빈도高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algn="ctr"/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북한 도발 가능성 高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180538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bar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chart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세로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2432887-7E57-E48C-E37C-22B0C343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593" y="558703"/>
            <a:ext cx="2156815" cy="517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25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bar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chart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가로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432887-7E57-E48C-E37C-22B0C343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593" y="558703"/>
            <a:ext cx="2156815" cy="517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04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word cloud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일반 모듈 적용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432887-7E57-E48C-E37C-22B0C343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593" y="558703"/>
            <a:ext cx="2156815" cy="517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55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word cloud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지정 모듈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적용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432887-7E57-E48C-E37C-22B0C343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593" y="558703"/>
            <a:ext cx="2156815" cy="517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902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홈으로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3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64147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대통령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49" y="1620206"/>
            <a:ext cx="2857779" cy="196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6" y="1620205"/>
            <a:ext cx="2413491" cy="1966424"/>
          </a:xfrm>
          <a:prstGeom prst="roundRect">
            <a:avLst>
              <a:gd name="adj" fmla="val 4235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49" y="3902499"/>
            <a:ext cx="2857779" cy="2147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7" y="3902500"/>
            <a:ext cx="2413490" cy="2152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304066" y="3515645"/>
            <a:ext cx="81749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사건 설명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9887539" y="3515645"/>
            <a:ext cx="112639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사용된 연설문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177541" y="6024649"/>
            <a:ext cx="107054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워드클라우드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9887539" y="6024649"/>
            <a:ext cx="112639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막대그래프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7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77148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지도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482821" y="1517618"/>
            <a:ext cx="3370877" cy="415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지도클릭하면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도발 </a:t>
            </a:r>
            <a:r>
              <a:rPr lang="ko-KR" altLang="en-US" sz="1400" b="1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사건명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지역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날짜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530594" y="2015524"/>
            <a:ext cx="5320643" cy="3871791"/>
            <a:chOff x="6530594" y="2223272"/>
            <a:chExt cx="5320643" cy="38717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594" y="2223274"/>
              <a:ext cx="2570990" cy="387178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175">
              <a:solidFill>
                <a:schemeClr val="tx1"/>
              </a:solidFill>
            </a:ln>
            <a:effectLst/>
          </p:spPr>
        </p:pic>
        <p:sp>
          <p:nvSpPr>
            <p:cNvPr id="20" name="Trapezoid 286">
              <a:extLst>
                <a:ext uri="{FF2B5EF4-FFF2-40B4-BE49-F238E27FC236}">
                  <a16:creationId xmlns:a16="http://schemas.microsoft.com/office/drawing/2014/main" id="{4E843245-A3D9-35DC-D625-C2F9CA7618DD}"/>
                </a:ext>
              </a:extLst>
            </p:cNvPr>
            <p:cNvSpPr/>
            <p:nvPr/>
          </p:nvSpPr>
          <p:spPr>
            <a:xfrm rot="16200000">
              <a:off x="7497217" y="3858665"/>
              <a:ext cx="3838576" cy="597993"/>
            </a:xfrm>
            <a:prstGeom prst="trapezoid">
              <a:avLst>
                <a:gd name="adj" fmla="val 190908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85000">
                  <a:schemeClr val="bg1">
                    <a:lumMod val="80000"/>
                    <a:alpha val="50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endParaRPr kumimoji="1"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1" name="사각형: 둥근 모서리 15">
              <a:extLst>
                <a:ext uri="{FF2B5EF4-FFF2-40B4-BE49-F238E27FC236}">
                  <a16:creationId xmlns:a16="http://schemas.microsoft.com/office/drawing/2014/main" id="{FFF537C7-B6AB-A73A-754D-948174174D23}"/>
                </a:ext>
              </a:extLst>
            </p:cNvPr>
            <p:cNvSpPr/>
            <p:nvPr/>
          </p:nvSpPr>
          <p:spPr>
            <a:xfrm>
              <a:off x="9715500" y="2223272"/>
              <a:ext cx="2135737" cy="3871789"/>
            </a:xfrm>
            <a:prstGeom prst="roundRect">
              <a:avLst>
                <a:gd name="adj" fmla="val 2220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9840176" y="4780270"/>
              <a:ext cx="1948202" cy="1215161"/>
              <a:chOff x="9840176" y="4780270"/>
              <a:chExt cx="1948202" cy="121516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78" t="17207" r="42064" b="28421"/>
              <a:stretch/>
            </p:blipFill>
            <p:spPr>
              <a:xfrm>
                <a:off x="10877951" y="4780270"/>
                <a:ext cx="910427" cy="12151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78" t="32550" r="38076" b="36596"/>
              <a:stretch/>
            </p:blipFill>
            <p:spPr>
              <a:xfrm>
                <a:off x="9840176" y="4780270"/>
                <a:ext cx="956488" cy="12151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07" t="29027" r="39820" b="26361"/>
            <a:stretch/>
          </p:blipFill>
          <p:spPr>
            <a:xfrm>
              <a:off x="10313494" y="3605489"/>
              <a:ext cx="910428" cy="10701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26" name="그룹 25"/>
            <p:cNvGrpSpPr/>
            <p:nvPr/>
          </p:nvGrpSpPr>
          <p:grpSpPr>
            <a:xfrm>
              <a:off x="9861870" y="2276061"/>
              <a:ext cx="1926509" cy="1224785"/>
              <a:chOff x="9861870" y="2276061"/>
              <a:chExt cx="1926509" cy="1224785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689" t="63619" r="13674"/>
              <a:stretch/>
            </p:blipFill>
            <p:spPr>
              <a:xfrm>
                <a:off x="10877951" y="2276061"/>
                <a:ext cx="910428" cy="1224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674" t="21702" r="41632" b="52474"/>
              <a:stretch/>
            </p:blipFill>
            <p:spPr>
              <a:xfrm>
                <a:off x="9861870" y="2276061"/>
                <a:ext cx="913101" cy="1224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</p:grpSp>
      <p:pic>
        <p:nvPicPr>
          <p:cNvPr id="29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3835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1280238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30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0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날짜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6044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5" y="154272"/>
            <a:ext cx="934134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부록</a:t>
            </a:r>
          </a:p>
        </p:txBody>
      </p:sp>
      <p:sp>
        <p:nvSpPr>
          <p:cNvPr id="5" name="사각형: 둥근 모서리 15">
            <a:extLst>
              <a:ext uri="{FF2B5EF4-FFF2-40B4-BE49-F238E27FC236}">
                <a16:creationId xmlns:a16="http://schemas.microsoft.com/office/drawing/2014/main" id="{483755CE-DC43-9211-4460-49206C180004}"/>
              </a:ext>
            </a:extLst>
          </p:cNvPr>
          <p:cNvSpPr/>
          <p:nvPr/>
        </p:nvSpPr>
        <p:spPr>
          <a:xfrm>
            <a:off x="223334" y="734459"/>
            <a:ext cx="11745332" cy="1368661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2" name="텍스트 개체 틀 242">
            <a:extLst>
              <a:ext uri="{FF2B5EF4-FFF2-40B4-BE49-F238E27FC236}">
                <a16:creationId xmlns:a16="http://schemas.microsoft.com/office/drawing/2014/main" id="{8B8FC36D-2539-B3FF-9B16-346BEFF03FD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6105" y="1260118"/>
            <a:ext cx="10179790" cy="69060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https://github.com/LUJ95/YS.Project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8A006-0938-017E-F74F-703B64704F7C}"/>
              </a:ext>
            </a:extLst>
          </p:cNvPr>
          <p:cNvSpPr txBox="1"/>
          <p:nvPr/>
        </p:nvSpPr>
        <p:spPr>
          <a:xfrm>
            <a:off x="5055112" y="734459"/>
            <a:ext cx="20817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깃허브</a:t>
            </a:r>
            <a:r>
              <a:rPr lang="ko-KR" altLang="en-US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저장소</a:t>
            </a:r>
          </a:p>
        </p:txBody>
      </p:sp>
    </p:spTree>
    <p:extLst>
      <p:ext uri="{BB962C8B-B14F-4D97-AF65-F5344CB8AC3E}">
        <p14:creationId xmlns:p14="http://schemas.microsoft.com/office/powerpoint/2010/main" val="662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8432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734459"/>
            <a:ext cx="11745332" cy="981459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34" y="769421"/>
            <a:ext cx="911535" cy="911535"/>
          </a:xfrm>
          <a:prstGeom prst="rect">
            <a:avLst/>
          </a:prstGeom>
        </p:spPr>
      </p:pic>
      <p:pic>
        <p:nvPicPr>
          <p:cNvPr id="1036" name="Picture 12" descr="문서 기호 - 무료 상호 작용개 아이콘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1" r="8892"/>
          <a:stretch/>
        </p:blipFill>
        <p:spPr bwMode="auto">
          <a:xfrm>
            <a:off x="1390650" y="960974"/>
            <a:ext cx="592016" cy="71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rth Korea - Free flags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37" y="835560"/>
            <a:ext cx="779256" cy="7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l="3334" t="16262" r="3896" b="25555"/>
          <a:stretch/>
        </p:blipFill>
        <p:spPr>
          <a:xfrm flipH="1">
            <a:off x="9760004" y="1037216"/>
            <a:ext cx="1181454" cy="577600"/>
          </a:xfrm>
          <a:prstGeom prst="rect">
            <a:avLst/>
          </a:prstGeom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634041" cy="404431"/>
          </a:xfrm>
        </p:spPr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배경</a:t>
            </a:r>
          </a:p>
        </p:txBody>
      </p: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98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pic>
        <p:nvPicPr>
          <p:cNvPr id="269" name="그림 268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74944" y="1906144"/>
            <a:ext cx="5842112" cy="484357"/>
          </a:xfrm>
          <a:prstGeom prst="rect">
            <a:avLst/>
          </a:prstGeom>
        </p:spPr>
      </p:pic>
      <p:sp>
        <p:nvSpPr>
          <p:cNvPr id="243" name="텍스트 개체 틀 242">
            <a:extLst>
              <a:ext uri="{FF2B5EF4-FFF2-40B4-BE49-F238E27FC236}">
                <a16:creationId xmlns:a16="http://schemas.microsoft.com/office/drawing/2014/main" id="{0120AE54-DC96-970A-82E1-FE1024851E3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80554" y="806241"/>
            <a:ext cx="6830893" cy="83789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/>
              <a:t>주제</a:t>
            </a:r>
            <a:endParaRPr lang="en-US" altLang="ko-KR" sz="2000" b="1" u="sng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대통령 연설문 분석 </a:t>
            </a:r>
            <a:r>
              <a:rPr lang="en-US" altLang="ko-KR" sz="2000" b="1" dirty="0"/>
              <a:t>for </a:t>
            </a:r>
            <a:r>
              <a:rPr lang="ko-KR" altLang="en-US" sz="2000" b="1" dirty="0"/>
              <a:t>대북 갈등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군사적 도발 및 충돌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민간 피해</a:t>
            </a:r>
            <a:r>
              <a:rPr lang="en-US" altLang="ko-KR" sz="2000" b="1" dirty="0"/>
              <a:t>)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9C70278-A971-C0FE-0984-433406D73B36}"/>
              </a:ext>
            </a:extLst>
          </p:cNvPr>
          <p:cNvGrpSpPr/>
          <p:nvPr/>
        </p:nvGrpSpPr>
        <p:grpSpPr>
          <a:xfrm>
            <a:off x="223334" y="2580728"/>
            <a:ext cx="11745332" cy="3845472"/>
            <a:chOff x="223334" y="2580728"/>
            <a:chExt cx="11745332" cy="3845472"/>
          </a:xfrm>
        </p:grpSpPr>
        <p:sp>
          <p:nvSpPr>
            <p:cNvPr id="245" name="사각형: 둥근 모서리 15">
              <a:extLst>
                <a:ext uri="{FF2B5EF4-FFF2-40B4-BE49-F238E27FC236}">
                  <a16:creationId xmlns:a16="http://schemas.microsoft.com/office/drawing/2014/main" id="{09A80C13-FABB-722C-22F7-1C45497C888E}"/>
                </a:ext>
              </a:extLst>
            </p:cNvPr>
            <p:cNvSpPr/>
            <p:nvPr/>
          </p:nvSpPr>
          <p:spPr>
            <a:xfrm>
              <a:off x="223334" y="2580728"/>
              <a:ext cx="11745332" cy="3845472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54451" y="2580728"/>
              <a:ext cx="1483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주제 선정 이유</a:t>
              </a:r>
            </a:p>
          </p:txBody>
        </p:sp>
        <p:pic>
          <p:nvPicPr>
            <p:cNvPr id="25" name="Picture 7" descr="C:\Users\Administrator\Desktop\02.PNG">
              <a:extLst>
                <a:ext uri="{FF2B5EF4-FFF2-40B4-BE49-F238E27FC236}">
                  <a16:creationId xmlns:a16="http://schemas.microsoft.com/office/drawing/2014/main" id="{4D9CB1CF-252D-CC9D-CFA2-D12376292E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0" t="66097" r="21454" b="17137"/>
            <a:stretch/>
          </p:blipFill>
          <p:spPr bwMode="auto">
            <a:xfrm>
              <a:off x="234694" y="4234649"/>
              <a:ext cx="11722613" cy="2191551"/>
            </a:xfrm>
            <a:prstGeom prst="roundRect">
              <a:avLst>
                <a:gd name="adj" fmla="val 1716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426533" y="3086366"/>
              <a:ext cx="5035093" cy="3151877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55618" y="3086366"/>
              <a:ext cx="1176925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① 개인 경험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820889" y="3086366"/>
              <a:ext cx="5035093" cy="3151877"/>
              <a:chOff x="6526355" y="2994923"/>
              <a:chExt cx="5035093" cy="3151877"/>
            </a:xfrm>
          </p:grpSpPr>
          <p:sp>
            <p:nvSpPr>
              <p:cNvPr id="28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6526355" y="2994923"/>
                <a:ext cx="5035093" cy="3151877"/>
              </a:xfrm>
              <a:prstGeom prst="roundRect">
                <a:avLst>
                  <a:gd name="adj" fmla="val 7061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8455443" y="2994923"/>
                <a:ext cx="1176925" cy="3385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② 공부 목적</a:t>
                </a:r>
              </a:p>
            </p:txBody>
          </p:sp>
        </p:grpSp>
        <p:pic>
          <p:nvPicPr>
            <p:cNvPr id="37" name="Picture 2" descr="Xgrunge 문자 X 벡터 십자 기호 손으로 그린 X | 프리미엄 벡터">
              <a:extLst>
                <a:ext uri="{FF2B5EF4-FFF2-40B4-BE49-F238E27FC236}">
                  <a16:creationId xmlns:a16="http://schemas.microsoft.com/office/drawing/2014/main" id="{9A845CD0-6A44-8549-22AE-A9642C81DA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3" t="7397" r="18197" b="8849"/>
            <a:stretch/>
          </p:blipFill>
          <p:spPr bwMode="auto">
            <a:xfrm>
              <a:off x="5690125" y="4099056"/>
              <a:ext cx="854474" cy="1126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6E005DB5-0AC0-E1F0-3CE3-44394F28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817136" y="5439920"/>
              <a:ext cx="2253887" cy="36875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D50EE3-0848-0F6D-24EE-3D58298204C7}"/>
                </a:ext>
              </a:extLst>
            </p:cNvPr>
            <p:cNvSpPr/>
            <p:nvPr/>
          </p:nvSpPr>
          <p:spPr>
            <a:xfrm>
              <a:off x="492927" y="5798812"/>
              <a:ext cx="4902304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연설문 키워드를 추출해서 북한 도발 사전 예측이 가능할까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0E9A94-658E-A415-BEC7-5E50E2B0E1F6}"/>
                </a:ext>
              </a:extLst>
            </p:cNvPr>
            <p:cNvSpPr/>
            <p:nvPr/>
          </p:nvSpPr>
          <p:spPr>
            <a:xfrm>
              <a:off x="7202274" y="5798812"/>
              <a:ext cx="4272323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파이썬 환경에서 텍스트 데이터 마이닝이 가능할까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사각형: 둥근 모서리 79">
              <a:extLst>
                <a:ext uri="{FF2B5EF4-FFF2-40B4-BE49-F238E27FC236}">
                  <a16:creationId xmlns:a16="http://schemas.microsoft.com/office/drawing/2014/main" id="{7094210B-E0E5-91C2-1FFF-8D6BB559383B}"/>
                </a:ext>
              </a:extLst>
            </p:cNvPr>
            <p:cNvSpPr/>
            <p:nvPr/>
          </p:nvSpPr>
          <p:spPr>
            <a:xfrm>
              <a:off x="655263" y="3460192"/>
              <a:ext cx="4577632" cy="1927683"/>
            </a:xfrm>
            <a:prstGeom prst="roundRect">
              <a:avLst>
                <a:gd name="adj" fmla="val 7412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F9A0A38-03EF-3FA0-45E3-26E0DEFF0D19}"/>
                </a:ext>
              </a:extLst>
            </p:cNvPr>
            <p:cNvGrpSpPr/>
            <p:nvPr/>
          </p:nvGrpSpPr>
          <p:grpSpPr>
            <a:xfrm>
              <a:off x="811513" y="3537734"/>
              <a:ext cx="1667443" cy="1772599"/>
              <a:chOff x="850870" y="3537734"/>
              <a:chExt cx="1667443" cy="177259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D9B004E-C22E-9C51-0F96-E4DFCA67234A}"/>
                  </a:ext>
                </a:extLst>
              </p:cNvPr>
              <p:cNvSpPr/>
              <p:nvPr/>
            </p:nvSpPr>
            <p:spPr>
              <a:xfrm>
                <a:off x="850870" y="4787113"/>
                <a:ext cx="1667443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오승필 군생활 중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연평도 포격사건 발생</a:t>
                </a:r>
              </a:p>
            </p:txBody>
          </p:sp>
          <p:pic>
            <p:nvPicPr>
              <p:cNvPr id="1028" name="Picture 4" descr="김종대 “연평도 포격 당시 합참 장군들 양분돼 일주일 동안 옥신각신” | 중앙일보">
                <a:extLst>
                  <a:ext uri="{FF2B5EF4-FFF2-40B4-BE49-F238E27FC236}">
                    <a16:creationId xmlns:a16="http://schemas.microsoft.com/office/drawing/2014/main" id="{207A2D98-A3F2-445A-0C45-44963BB6AFCE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591" y="3872217"/>
                <a:ext cx="1638000" cy="952330"/>
              </a:xfrm>
              <a:prstGeom prst="roundRect">
                <a:avLst>
                  <a:gd name="adj" fmla="val 4251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F6810-C6D7-15A9-F604-344DD22F0EDA}"/>
                  </a:ext>
                </a:extLst>
              </p:cNvPr>
              <p:cNvSpPr txBox="1"/>
              <p:nvPr/>
            </p:nvSpPr>
            <p:spPr>
              <a:xfrm>
                <a:off x="1231525" y="3537734"/>
                <a:ext cx="9061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2011</a:t>
                </a:r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년 </a:t>
                </a:r>
                <a:endParaRPr lang="ko-KR" altLang="en-US" sz="1400" dirty="0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A37817-9991-196C-61AB-CC3C4D0C0EFC}"/>
                </a:ext>
              </a:extLst>
            </p:cNvPr>
            <p:cNvSpPr/>
            <p:nvPr/>
          </p:nvSpPr>
          <p:spPr>
            <a:xfrm>
              <a:off x="3480621" y="4787113"/>
              <a:ext cx="155363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박주찬 군생활 중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목함</a:t>
              </a:r>
              <a:r>
                <a:rPr lang="ko-KR" altLang="en-US" sz="1400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지뢰 사건 발생</a:t>
              </a:r>
            </a:p>
          </p:txBody>
        </p:sp>
        <p:pic>
          <p:nvPicPr>
            <p:cNvPr id="1026" name="Picture 2" descr="목함지뢰 폭발 사건 때 정부 컨트롤타워 不작동 - 시사매거진2580">
              <a:extLst>
                <a:ext uri="{FF2B5EF4-FFF2-40B4-BE49-F238E27FC236}">
                  <a16:creationId xmlns:a16="http://schemas.microsoft.com/office/drawing/2014/main" id="{A3D6E407-171A-D658-BBA3-84D971F9F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8228" y="3872216"/>
              <a:ext cx="1638417" cy="952330"/>
            </a:xfrm>
            <a:prstGeom prst="roundRect">
              <a:avLst>
                <a:gd name="adj" fmla="val 4251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A2D2B-90A4-6E0A-C430-2CF5E50F573A}"/>
                </a:ext>
              </a:extLst>
            </p:cNvPr>
            <p:cNvSpPr txBox="1"/>
            <p:nvPr/>
          </p:nvSpPr>
          <p:spPr>
            <a:xfrm>
              <a:off x="3804370" y="3537734"/>
              <a:ext cx="9061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2015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 </a:t>
              </a:r>
              <a:endParaRPr lang="ko-KR" altLang="en-US" sz="1400" dirty="0"/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EDA9973B-0587-40F5-A094-F185CEFE0D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" t="5509" r="3618" b="12798"/>
            <a:stretch/>
          </p:blipFill>
          <p:spPr bwMode="auto">
            <a:xfrm>
              <a:off x="2531821" y="4037289"/>
              <a:ext cx="824517" cy="78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A992054-A975-DC0C-377D-3BA719072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" r="5078"/>
            <a:stretch/>
          </p:blipFill>
          <p:spPr bwMode="auto">
            <a:xfrm>
              <a:off x="2764480" y="3571168"/>
              <a:ext cx="359199" cy="399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1163E850-AD86-2BCD-7728-2AA5DF44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8211492" y="5439920"/>
              <a:ext cx="2253887" cy="368758"/>
            </a:xfrm>
            <a:prstGeom prst="rect">
              <a:avLst/>
            </a:prstGeom>
          </p:spPr>
        </p:pic>
        <p:sp>
          <p:nvSpPr>
            <p:cNvPr id="34" name="사각형: 둥근 모서리 79">
              <a:extLst>
                <a:ext uri="{FF2B5EF4-FFF2-40B4-BE49-F238E27FC236}">
                  <a16:creationId xmlns:a16="http://schemas.microsoft.com/office/drawing/2014/main" id="{0FDC7FB1-2215-99AD-CA0E-59D202F3A457}"/>
                </a:ext>
              </a:extLst>
            </p:cNvPr>
            <p:cNvSpPr/>
            <p:nvPr/>
          </p:nvSpPr>
          <p:spPr>
            <a:xfrm>
              <a:off x="7049619" y="3460192"/>
              <a:ext cx="4577632" cy="1927683"/>
            </a:xfrm>
            <a:prstGeom prst="roundRect">
              <a:avLst>
                <a:gd name="adj" fmla="val 7412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8C98F99-EE36-ED3F-C7DD-6E86F48F5DF4}"/>
                </a:ext>
              </a:extLst>
            </p:cNvPr>
            <p:cNvGrpSpPr/>
            <p:nvPr/>
          </p:nvGrpSpPr>
          <p:grpSpPr>
            <a:xfrm>
              <a:off x="7132122" y="3872216"/>
              <a:ext cx="4507356" cy="1438117"/>
              <a:chOff x="7132122" y="3872216"/>
              <a:chExt cx="4507356" cy="1438117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DAB0C5F7-A06D-E99E-B524-4C37E84E2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2342" y="3872216"/>
                <a:ext cx="1155214" cy="895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D3E6CC9-DAD8-093B-7CCC-24F52F02BEEF}"/>
                  </a:ext>
                </a:extLst>
              </p:cNvPr>
              <p:cNvSpPr/>
              <p:nvPr/>
            </p:nvSpPr>
            <p:spPr>
              <a:xfrm>
                <a:off x="7132122" y="4787113"/>
                <a:ext cx="1535655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R</a:t>
                </a:r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텍스트 마이닝</a:t>
                </a:r>
                <a:endParaRPr lang="en-US" altLang="ko-KR" sz="1400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학습 완료 및 구현</a:t>
                </a:r>
              </a:p>
            </p:txBody>
          </p:sp>
          <p:pic>
            <p:nvPicPr>
              <p:cNvPr id="1050" name="Picture 26" descr="Word Cloud Creation Tools — Cool Infographics">
                <a:extLst>
                  <a:ext uri="{FF2B5EF4-FFF2-40B4-BE49-F238E27FC236}">
                    <a16:creationId xmlns:a16="http://schemas.microsoft.com/office/drawing/2014/main" id="{951A3660-29DC-F09C-415D-21AE064D7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972" b="23463"/>
              <a:stretch/>
            </p:blipFill>
            <p:spPr bwMode="auto">
              <a:xfrm>
                <a:off x="8645351" y="4052785"/>
                <a:ext cx="1386168" cy="742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파이썬 - 무료 심벌 마크개 아이콘">
                <a:extLst>
                  <a:ext uri="{FF2B5EF4-FFF2-40B4-BE49-F238E27FC236}">
                    <a16:creationId xmlns:a16="http://schemas.microsoft.com/office/drawing/2014/main" id="{BB9D5270-564C-41E0-669E-A796CC013F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47302" y="3872216"/>
                <a:ext cx="895131" cy="89513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E9B207-6EEA-6F4A-FFB5-08D23C1A1BD5}"/>
                  </a:ext>
                </a:extLst>
              </p:cNvPr>
              <p:cNvSpPr/>
              <p:nvPr/>
            </p:nvSpPr>
            <p:spPr>
              <a:xfrm>
                <a:off x="9950257" y="4787113"/>
                <a:ext cx="1689221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파이썬 패키지 함수로</a:t>
                </a:r>
                <a:r>
                  <a:rPr lang="en-US" altLang="ko-KR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</a:p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텍스트 분석 진행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D7B46B-58FD-C8E6-1FAF-58FE86D1CC78}"/>
                  </a:ext>
                </a:extLst>
              </p:cNvPr>
              <p:cNvSpPr txBox="1"/>
              <p:nvPr/>
            </p:nvSpPr>
            <p:spPr>
              <a:xfrm>
                <a:off x="9091076" y="4971779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28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" name="Picture 7" descr="C:\Users\Administrator\Desktop\02.PNG">
            <a:extLst>
              <a:ext uri="{FF2B5EF4-FFF2-40B4-BE49-F238E27FC236}">
                <a16:creationId xmlns:a16="http://schemas.microsoft.com/office/drawing/2014/main" id="{CAAEAC45-2580-C2B8-9749-24C23183A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4519583"/>
            <a:ext cx="11745332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782106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/>
              <a:t>- </a:t>
            </a:r>
            <a:r>
              <a:rPr lang="ko-KR" altLang="en-US" dirty="0"/>
              <a:t>개요</a:t>
            </a:r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3427" y="978449"/>
            <a:ext cx="925500" cy="378853"/>
            <a:chOff x="476580" y="1475560"/>
            <a:chExt cx="925500" cy="378853"/>
          </a:xfrm>
        </p:grpSpPr>
        <p:sp>
          <p:nvSpPr>
            <p:cNvPr id="254" name="사각형: 둥근 모서리 24">
              <a:extLst>
                <a:ext uri="{FF2B5EF4-FFF2-40B4-BE49-F238E27FC236}">
                  <a16:creationId xmlns:a16="http://schemas.microsoft.com/office/drawing/2014/main" id="{F1D8D8A4-8D92-32EC-64B8-1C247BD03502}"/>
                </a:ext>
              </a:extLst>
            </p:cNvPr>
            <p:cNvSpPr/>
            <p:nvPr/>
          </p:nvSpPr>
          <p:spPr>
            <a:xfrm>
              <a:off x="476580" y="1475560"/>
              <a:ext cx="925500" cy="3788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4" tIns="34283" rIns="68564" bIns="34283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B6622413-F2A9-F3BB-E22D-18370D2E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6706" y="1546678"/>
              <a:ext cx="238550" cy="238550"/>
            </a:xfrm>
            <a:prstGeom prst="rect">
              <a:avLst/>
            </a:prstGeom>
          </p:spPr>
        </p:pic>
        <p:sp>
          <p:nvSpPr>
            <p:cNvPr id="256" name="TextBox 39">
              <a:extLst>
                <a:ext uri="{FF2B5EF4-FFF2-40B4-BE49-F238E27FC236}">
                  <a16:creationId xmlns:a16="http://schemas.microsoft.com/office/drawing/2014/main" id="{22B59FF7-B25F-B543-AC53-00D1D4DA338F}"/>
                </a:ext>
              </a:extLst>
            </p:cNvPr>
            <p:cNvSpPr txBox="1"/>
            <p:nvPr/>
          </p:nvSpPr>
          <p:spPr>
            <a:xfrm>
              <a:off x="763453" y="1495709"/>
              <a:ext cx="53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개요</a:t>
              </a:r>
              <a:endPara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285" idx="0"/>
            <a:endCxn id="265" idx="2"/>
          </p:cNvCxnSpPr>
          <p:nvPr/>
        </p:nvCxnSpPr>
        <p:spPr>
          <a:xfrm flipH="1" flipV="1">
            <a:off x="1897804" y="2479704"/>
            <a:ext cx="326" cy="34422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sp>
        <p:nvSpPr>
          <p:cNvPr id="26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546687" y="1714128"/>
            <a:ext cx="2702233" cy="765576"/>
          </a:xfrm>
          <a:prstGeom prst="roundRect">
            <a:avLst>
              <a:gd name="adj" fmla="val 7061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1352252" y="1927639"/>
            <a:ext cx="109110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수집 대상</a:t>
            </a:r>
          </a:p>
        </p:txBody>
      </p:sp>
      <p:sp>
        <p:nvSpPr>
          <p:cNvPr id="28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545616" y="2823933"/>
            <a:ext cx="2705028" cy="3258079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09" name="직사각형 308"/>
          <p:cNvSpPr/>
          <p:nvPr/>
        </p:nvSpPr>
        <p:spPr>
          <a:xfrm>
            <a:off x="905526" y="2895653"/>
            <a:ext cx="1985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문민정부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이후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대통령 </a:t>
            </a:r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</a:t>
            </a:r>
          </a:p>
        </p:txBody>
      </p:sp>
      <p:grpSp>
        <p:nvGrpSpPr>
          <p:cNvPr id="1030" name="그룹 1029"/>
          <p:cNvGrpSpPr/>
          <p:nvPr/>
        </p:nvGrpSpPr>
        <p:grpSpPr>
          <a:xfrm>
            <a:off x="725998" y="2914638"/>
            <a:ext cx="393109" cy="504235"/>
            <a:chOff x="1695840" y="3564100"/>
            <a:chExt cx="899915" cy="1154308"/>
          </a:xfrm>
        </p:grpSpPr>
        <p:pic>
          <p:nvPicPr>
            <p:cNvPr id="1029" name="그림 1028"/>
            <p:cNvPicPr>
              <a:picLocks noChangeAspect="1"/>
            </p:cNvPicPr>
            <p:nvPr/>
          </p:nvPicPr>
          <p:blipFill rotWithShape="1">
            <a:blip r:embed="rId6"/>
            <a:srcRect l="22075" t="9745" r="23736" b="12041"/>
            <a:stretch/>
          </p:blipFill>
          <p:spPr>
            <a:xfrm>
              <a:off x="1695840" y="3564100"/>
              <a:ext cx="899915" cy="1154308"/>
            </a:xfrm>
            <a:prstGeom prst="rect">
              <a:avLst/>
            </a:prstGeom>
          </p:spPr>
        </p:pic>
        <p:pic>
          <p:nvPicPr>
            <p:cNvPr id="324" name="Picture 2" descr="대한민국의 대통령 - 위키백과, 우리 모두의 백과사전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465" y="3813097"/>
              <a:ext cx="393304" cy="39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287" idx="0"/>
            <a:endCxn id="273" idx="2"/>
          </p:cNvCxnSpPr>
          <p:nvPr/>
        </p:nvCxnSpPr>
        <p:spPr>
          <a:xfrm flipH="1" flipV="1">
            <a:off x="7870036" y="2479704"/>
            <a:ext cx="1" cy="34422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sp>
        <p:nvSpPr>
          <p:cNvPr id="273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450216" y="1714128"/>
            <a:ext cx="2839640" cy="765576"/>
          </a:xfrm>
          <a:prstGeom prst="roundRect">
            <a:avLst>
              <a:gd name="adj" fmla="val 7061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455040" y="1927639"/>
            <a:ext cx="8299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</a:p>
        </p:txBody>
      </p:sp>
      <p:sp>
        <p:nvSpPr>
          <p:cNvPr id="287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448748" y="2823933"/>
            <a:ext cx="2842577" cy="3258079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8" name="직사각형 347"/>
          <p:cNvSpPr/>
          <p:nvPr/>
        </p:nvSpPr>
        <p:spPr>
          <a:xfrm>
            <a:off x="6450153" y="2823933"/>
            <a:ext cx="2839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문민정부 이후 연설문 단어 빈도 추출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출현 빈도 상위 </a:t>
            </a:r>
            <a:r>
              <a:rPr lang="en-US" altLang="ko-KR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선정</a:t>
            </a:r>
          </a:p>
        </p:txBody>
      </p:sp>
      <p:sp>
        <p:nvSpPr>
          <p:cNvPr id="360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6593726" y="3322192"/>
            <a:ext cx="2552620" cy="2734859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4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8296843" y="3657275"/>
            <a:ext cx="743727" cy="2344395"/>
          </a:xfrm>
          <a:prstGeom prst="roundRect">
            <a:avLst>
              <a:gd name="adj" fmla="val 3922"/>
            </a:avLst>
          </a:prstGeom>
          <a:solidFill>
            <a:schemeClr val="accent2">
              <a:lumMod val="40000"/>
              <a:lumOff val="60000"/>
              <a:alpha val="3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1058" name="그림 10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503" y="3411446"/>
            <a:ext cx="2341067" cy="2658086"/>
          </a:xfrm>
          <a:prstGeom prst="rect">
            <a:avLst/>
          </a:prstGeom>
        </p:spPr>
      </p:pic>
      <p:pic>
        <p:nvPicPr>
          <p:cNvPr id="361" name="Picture 6" descr="Check mark set. Grunge check mark. Black Hand drawn check signs isolated on  white background. Checklist marks set . Vector illustration 이미지  (1322190023) - 게티이미지뱅크">
            <a:extLst>
              <a:ext uri="{FF2B5EF4-FFF2-40B4-BE49-F238E27FC236}">
                <a16:creationId xmlns:a16="http://schemas.microsoft.com/office/drawing/2014/main" id="{7D3A3D45-DC08-DD87-0148-8162CAD0F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59" t="20887" r="26896" b="9001"/>
          <a:stretch/>
        </p:blipFill>
        <p:spPr bwMode="auto">
          <a:xfrm rot="843217">
            <a:off x="8840924" y="3350111"/>
            <a:ext cx="282245" cy="2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9" name="그룹 1068"/>
          <p:cNvGrpSpPr/>
          <p:nvPr/>
        </p:nvGrpSpPr>
        <p:grpSpPr>
          <a:xfrm>
            <a:off x="9424408" y="1714128"/>
            <a:ext cx="2356446" cy="4367884"/>
            <a:chOff x="9349779" y="1608967"/>
            <a:chExt cx="2356446" cy="4367884"/>
          </a:xfrm>
        </p:grpSpPr>
        <p:cxnSp>
          <p:nvCxnSpPr>
            <p:cNvPr id="308" name="직선 연결선 307">
              <a:extLst>
                <a:ext uri="{FF2B5EF4-FFF2-40B4-BE49-F238E27FC236}">
                  <a16:creationId xmlns:a16="http://schemas.microsoft.com/office/drawing/2014/main" id="{C0FF014B-9F21-A802-0185-52405E0FC135}"/>
                </a:ext>
              </a:extLst>
            </p:cNvPr>
            <p:cNvCxnSpPr>
              <a:cxnSpLocks/>
              <a:stCxn id="288" idx="0"/>
              <a:endCxn id="276" idx="2"/>
            </p:cNvCxnSpPr>
            <p:nvPr/>
          </p:nvCxnSpPr>
          <p:spPr>
            <a:xfrm flipH="1" flipV="1">
              <a:off x="10527856" y="2374543"/>
              <a:ext cx="146" cy="343213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sp>
          <p:nvSpPr>
            <p:cNvPr id="27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9350850" y="1608967"/>
              <a:ext cx="2354011" cy="765576"/>
            </a:xfrm>
            <a:prstGeom prst="roundRect">
              <a:avLst>
                <a:gd name="adj" fmla="val 7061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10112859" y="1822478"/>
              <a:ext cx="829992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시각화</a:t>
              </a:r>
            </a:p>
          </p:txBody>
        </p:sp>
        <p:sp>
          <p:nvSpPr>
            <p:cNvPr id="288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9349779" y="2717756"/>
              <a:ext cx="2356446" cy="3258079"/>
            </a:xfrm>
            <a:prstGeom prst="roundRect">
              <a:avLst>
                <a:gd name="adj" fmla="val 3922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>
              <a:off x="9461223" y="2717756"/>
              <a:ext cx="21335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시각화 패키지를 활용한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출현 빈도 높은 단어 시각화</a:t>
              </a:r>
            </a:p>
          </p:txBody>
        </p:sp>
        <p:pic>
          <p:nvPicPr>
            <p:cNvPr id="1057" name="그림 105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9461223" y="3337499"/>
              <a:ext cx="1386040" cy="1389869"/>
            </a:xfrm>
            <a:prstGeom prst="roundRect">
              <a:avLst>
                <a:gd name="adj" fmla="val 3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04A7DE-9FD2-E553-7DA9-BE2C2CBE89AB}"/>
                </a:ext>
              </a:extLst>
            </p:cNvPr>
            <p:cNvSpPr txBox="1"/>
            <p:nvPr/>
          </p:nvSpPr>
          <p:spPr>
            <a:xfrm>
              <a:off x="10280643" y="5607519"/>
              <a:ext cx="494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...</a:t>
              </a:r>
              <a:endPara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068" name="Picture 28" descr="Python Charts - Beautiful Bar Charts in Matplotlib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7654" y="4274329"/>
              <a:ext cx="1680264" cy="125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0C33E5-4D3F-CC0C-B7B3-B89A96B0A902}"/>
              </a:ext>
            </a:extLst>
          </p:cNvPr>
          <p:cNvGrpSpPr/>
          <p:nvPr/>
        </p:nvGrpSpPr>
        <p:grpSpPr>
          <a:xfrm>
            <a:off x="3712767" y="1714128"/>
            <a:ext cx="2486353" cy="4367884"/>
            <a:chOff x="3067307" y="1714128"/>
            <a:chExt cx="2486353" cy="4367884"/>
          </a:xfrm>
        </p:grpSpPr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C0FF014B-9F21-A802-0185-52405E0FC135}"/>
                </a:ext>
              </a:extLst>
            </p:cNvPr>
            <p:cNvCxnSpPr>
              <a:cxnSpLocks/>
              <a:stCxn id="286" idx="0"/>
              <a:endCxn id="270" idx="2"/>
            </p:cNvCxnSpPr>
            <p:nvPr/>
          </p:nvCxnSpPr>
          <p:spPr>
            <a:xfrm flipV="1">
              <a:off x="4307566" y="2479704"/>
              <a:ext cx="7117" cy="344229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sp>
          <p:nvSpPr>
            <p:cNvPr id="270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075706" y="1714128"/>
              <a:ext cx="2477954" cy="765576"/>
            </a:xfrm>
            <a:prstGeom prst="roundRect">
              <a:avLst>
                <a:gd name="adj" fmla="val 7061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3842438" y="1927639"/>
              <a:ext cx="944489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수집 범위</a:t>
              </a:r>
            </a:p>
          </p:txBody>
        </p:sp>
        <p:sp>
          <p:nvSpPr>
            <p:cNvPr id="28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067307" y="2823933"/>
              <a:ext cx="2480517" cy="3258079"/>
            </a:xfrm>
            <a:prstGeom prst="roundRect">
              <a:avLst>
                <a:gd name="adj" fmla="val 3922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>
              <a:off x="3107921" y="2823933"/>
              <a:ext cx="23992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북한 군사적 도발 및 민간 피해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사건 직전 </a:t>
              </a:r>
              <a:r>
                <a:rPr lang="en-US" altLang="ko-KR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주일 내 모든 연설문</a:t>
              </a:r>
            </a:p>
          </p:txBody>
        </p:sp>
        <p:sp>
          <p:nvSpPr>
            <p:cNvPr id="14" name="오른쪽 화살표 89">
              <a:extLst>
                <a:ext uri="{FF2B5EF4-FFF2-40B4-BE49-F238E27FC236}">
                  <a16:creationId xmlns:a16="http://schemas.microsoft.com/office/drawing/2014/main" id="{8BE3090A-C21E-784A-F065-602E14EDB69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 rot="5400000" flipV="1">
              <a:off x="4177791" y="4125776"/>
              <a:ext cx="259548" cy="283184"/>
            </a:xfrm>
            <a:prstGeom prst="rightArrow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rgbClr val="4F81B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6453" tIns="66453" rIns="66453" bIns="66453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EECE1"/>
                </a:buClr>
                <a:defRPr/>
              </a:pPr>
              <a:endParaRPr lang="ko-KR" altLang="en-US" sz="1292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67BB077-6AD6-0A65-E1C0-ECA3D49A946C}"/>
                </a:ext>
              </a:extLst>
            </p:cNvPr>
            <p:cNvGrpSpPr/>
            <p:nvPr/>
          </p:nvGrpSpPr>
          <p:grpSpPr>
            <a:xfrm>
              <a:off x="3171066" y="3322192"/>
              <a:ext cx="2272999" cy="726249"/>
              <a:chOff x="3165752" y="3322192"/>
              <a:chExt cx="2272999" cy="726249"/>
            </a:xfrm>
          </p:grpSpPr>
          <p:sp>
            <p:nvSpPr>
              <p:cNvPr id="9" name="사각형: 둥근 모서리 15">
                <a:extLst>
                  <a:ext uri="{FF2B5EF4-FFF2-40B4-BE49-F238E27FC236}">
                    <a16:creationId xmlns:a16="http://schemas.microsoft.com/office/drawing/2014/main" id="{F407E079-29B2-C0CF-6786-CA7EA720DC30}"/>
                  </a:ext>
                </a:extLst>
              </p:cNvPr>
              <p:cNvSpPr/>
              <p:nvPr/>
            </p:nvSpPr>
            <p:spPr>
              <a:xfrm>
                <a:off x="3165752" y="3322192"/>
                <a:ext cx="2272999" cy="726249"/>
              </a:xfrm>
              <a:prstGeom prst="roundRect">
                <a:avLst>
                  <a:gd name="adj" fmla="val 2220"/>
                </a:avLst>
              </a:prstGeom>
              <a:solidFill>
                <a:sysClr val="window" lastClr="FFFFFF"/>
              </a:solidFill>
              <a:ln w="3175" cap="flat" cmpd="sng" algn="ctr">
                <a:solidFill>
                  <a:schemeClr val="tx1"/>
                </a:solidFill>
                <a:prstDash val="sysDash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45D8C12-81AB-C712-3B4F-C4411923A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0101" y="3391444"/>
                <a:ext cx="2144301" cy="58774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A74BC9D-A008-D8C9-E2F3-C60CADBBCD74}"/>
                  </a:ext>
                </a:extLst>
              </p:cNvPr>
              <p:cNvSpPr/>
              <p:nvPr/>
            </p:nvSpPr>
            <p:spPr>
              <a:xfrm>
                <a:off x="3230101" y="3779025"/>
                <a:ext cx="2144301" cy="182817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AD62626-EA4D-E75C-EE52-B1FB6AC2B39E}"/>
                </a:ext>
              </a:extLst>
            </p:cNvPr>
            <p:cNvGrpSpPr/>
            <p:nvPr/>
          </p:nvGrpSpPr>
          <p:grpSpPr>
            <a:xfrm>
              <a:off x="3171066" y="4461145"/>
              <a:ext cx="2272999" cy="1519451"/>
              <a:chOff x="3165752" y="4461145"/>
              <a:chExt cx="2272999" cy="151945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5E06E8F-2C69-AA91-5325-25729D843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65752" y="4461145"/>
                <a:ext cx="2272999" cy="1519451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55A8795-8700-849C-4C38-762034E544EF}"/>
                  </a:ext>
                </a:extLst>
              </p:cNvPr>
              <p:cNvSpPr/>
              <p:nvPr/>
            </p:nvSpPr>
            <p:spPr>
              <a:xfrm>
                <a:off x="4901339" y="4848176"/>
                <a:ext cx="510825" cy="64838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9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3069C0B-767C-134C-976D-BA9095074E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5256282" y="4645450"/>
              <a:ext cx="282245" cy="28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78FE00F-BDEA-484B-E31B-D096ADD07485}"/>
              </a:ext>
            </a:extLst>
          </p:cNvPr>
          <p:cNvGrpSpPr/>
          <p:nvPr/>
        </p:nvGrpSpPr>
        <p:grpSpPr>
          <a:xfrm>
            <a:off x="618439" y="3789234"/>
            <a:ext cx="2559382" cy="726249"/>
            <a:chOff x="618439" y="3789234"/>
            <a:chExt cx="2559382" cy="726249"/>
          </a:xfrm>
        </p:grpSpPr>
        <p:sp>
          <p:nvSpPr>
            <p:cNvPr id="35" name="사각형: 둥근 모서리 15">
              <a:extLst>
                <a:ext uri="{FF2B5EF4-FFF2-40B4-BE49-F238E27FC236}">
                  <a16:creationId xmlns:a16="http://schemas.microsoft.com/office/drawing/2014/main" id="{0B5FCAD4-F6C5-EF3C-644E-B1382493F746}"/>
                </a:ext>
              </a:extLst>
            </p:cNvPr>
            <p:cNvSpPr/>
            <p:nvPr/>
          </p:nvSpPr>
          <p:spPr>
            <a:xfrm>
              <a:off x="618439" y="3789234"/>
              <a:ext cx="2559382" cy="726249"/>
            </a:xfrm>
            <a:prstGeom prst="roundRect">
              <a:avLst>
                <a:gd name="adj" fmla="val 15798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877B4E3-B593-8CC5-4C28-2AF9B21482AE}"/>
                </a:ext>
              </a:extLst>
            </p:cNvPr>
            <p:cNvSpPr/>
            <p:nvPr/>
          </p:nvSpPr>
          <p:spPr>
            <a:xfrm>
              <a:off x="697079" y="3890748"/>
              <a:ext cx="24021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목표 데이터셋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역대 대통령들의 모든 연설문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41129B-22B5-68C2-5239-88D8A7490A9B}"/>
              </a:ext>
            </a:extLst>
          </p:cNvPr>
          <p:cNvSpPr/>
          <p:nvPr/>
        </p:nvSpPr>
        <p:spPr>
          <a:xfrm>
            <a:off x="1327712" y="3484057"/>
            <a:ext cx="1129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계획</a:t>
            </a:r>
          </a:p>
        </p:txBody>
      </p:sp>
      <p:sp>
        <p:nvSpPr>
          <p:cNvPr id="37" name="오른쪽 화살표 89">
            <a:extLst>
              <a:ext uri="{FF2B5EF4-FFF2-40B4-BE49-F238E27FC236}">
                <a16:creationId xmlns:a16="http://schemas.microsoft.com/office/drawing/2014/main" id="{D462B514-2BDB-C7D3-D74C-326F9E89559A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5400000" flipV="1">
            <a:off x="1750788" y="4556348"/>
            <a:ext cx="294685" cy="321521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91C772-3C76-504D-1649-27631105F824}"/>
              </a:ext>
            </a:extLst>
          </p:cNvPr>
          <p:cNvSpPr/>
          <p:nvPr/>
        </p:nvSpPr>
        <p:spPr>
          <a:xfrm>
            <a:off x="1473946" y="4870998"/>
            <a:ext cx="848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AFF0E-E255-AFB8-A931-8DA49EC3D1DF}"/>
              </a:ext>
            </a:extLst>
          </p:cNvPr>
          <p:cNvSpPr txBox="1"/>
          <p:nvPr/>
        </p:nvSpPr>
        <p:spPr>
          <a:xfrm>
            <a:off x="2042366" y="4563220"/>
            <a:ext cx="848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범위 축소</a:t>
            </a:r>
            <a:endParaRPr lang="ko-KR" altLang="en-US" sz="14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A3FB9C1-2A2F-C9D9-A49D-6568E5D3AB7F}"/>
              </a:ext>
            </a:extLst>
          </p:cNvPr>
          <p:cNvGrpSpPr/>
          <p:nvPr/>
        </p:nvGrpSpPr>
        <p:grpSpPr>
          <a:xfrm>
            <a:off x="618439" y="5185788"/>
            <a:ext cx="2559382" cy="726249"/>
            <a:chOff x="618439" y="5185788"/>
            <a:chExt cx="2559382" cy="726249"/>
          </a:xfrm>
        </p:grpSpPr>
        <p:sp>
          <p:nvSpPr>
            <p:cNvPr id="38" name="사각형: 둥근 모서리 15">
              <a:extLst>
                <a:ext uri="{FF2B5EF4-FFF2-40B4-BE49-F238E27FC236}">
                  <a16:creationId xmlns:a16="http://schemas.microsoft.com/office/drawing/2014/main" id="{60352934-D073-F32E-3915-C69B2D67235D}"/>
                </a:ext>
              </a:extLst>
            </p:cNvPr>
            <p:cNvSpPr/>
            <p:nvPr/>
          </p:nvSpPr>
          <p:spPr>
            <a:xfrm>
              <a:off x="618439" y="5185788"/>
              <a:ext cx="2559382" cy="726249"/>
            </a:xfrm>
            <a:prstGeom prst="roundRect">
              <a:avLst>
                <a:gd name="adj" fmla="val 15798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39C30F-C8C2-A810-7C99-CF35C81BC021}"/>
                </a:ext>
              </a:extLst>
            </p:cNvPr>
            <p:cNvSpPr txBox="1"/>
            <p:nvPr/>
          </p:nvSpPr>
          <p:spPr>
            <a:xfrm>
              <a:off x="618439" y="5198207"/>
              <a:ext cx="2559382" cy="701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1.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크롤링 함수 최적화 문제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2.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시대적 상황의 문제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반공정서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6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" name="Picture 7" descr="C:\Users\Administrator\Desktop\02.PNG">
            <a:extLst>
              <a:ext uri="{FF2B5EF4-FFF2-40B4-BE49-F238E27FC236}">
                <a16:creationId xmlns:a16="http://schemas.microsoft.com/office/drawing/2014/main" id="{CAAEAC45-2580-C2B8-9749-24C23183A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4519583"/>
            <a:ext cx="11745332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2875848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북한 도발 주요 사건</a:t>
            </a:r>
            <a:endParaRPr lang="ko-KR" altLang="en-US" dirty="0"/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54" name="사각형: 둥근 모서리 24">
            <a:extLst>
              <a:ext uri="{FF2B5EF4-FFF2-40B4-BE49-F238E27FC236}">
                <a16:creationId xmlns:a16="http://schemas.microsoft.com/office/drawing/2014/main" id="{F1D8D8A4-8D92-32EC-64B8-1C247BD03502}"/>
              </a:ext>
            </a:extLst>
          </p:cNvPr>
          <p:cNvSpPr/>
          <p:nvPr/>
        </p:nvSpPr>
        <p:spPr>
          <a:xfrm>
            <a:off x="353426" y="978449"/>
            <a:ext cx="2250074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55" name="그림 254">
            <a:extLst>
              <a:ext uri="{FF2B5EF4-FFF2-40B4-BE49-F238E27FC236}">
                <a16:creationId xmlns:a16="http://schemas.microsoft.com/office/drawing/2014/main" id="{B6622413-F2A9-F3BB-E22D-18370D2E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3553" y="1049567"/>
            <a:ext cx="238550" cy="238550"/>
          </a:xfrm>
          <a:prstGeom prst="rect">
            <a:avLst/>
          </a:prstGeom>
        </p:spPr>
      </p:pic>
      <p:sp>
        <p:nvSpPr>
          <p:cNvPr id="256" name="TextBox 39">
            <a:extLst>
              <a:ext uri="{FF2B5EF4-FFF2-40B4-BE49-F238E27FC236}">
                <a16:creationId xmlns:a16="http://schemas.microsoft.com/office/drawing/2014/main" id="{22B59FF7-B25F-B543-AC53-00D1D4DA338F}"/>
              </a:ext>
            </a:extLst>
          </p:cNvPr>
          <p:cNvSpPr txBox="1"/>
          <p:nvPr/>
        </p:nvSpPr>
        <p:spPr>
          <a:xfrm>
            <a:off x="640300" y="998598"/>
            <a:ext cx="1803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smtClean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북한 도발 주요 사건</a:t>
            </a:r>
            <a:endParaRPr lang="en-US" altLang="ko-KR" sz="16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3553" y="-533288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# 1. 데이터 수집</a:t>
            </a:r>
          </a:p>
          <a:p>
            <a:r>
              <a:rPr lang="ko-KR" altLang="en-US" dirty="0" err="1"/>
              <a:t>selected</a:t>
            </a:r>
            <a:r>
              <a:rPr lang="ko-KR" altLang="en-US" dirty="0"/>
              <a:t> = []</a:t>
            </a:r>
          </a:p>
          <a:p>
            <a:r>
              <a:rPr lang="ko-KR" altLang="en-US" dirty="0" err="1"/>
              <a:t>selected</a:t>
            </a:r>
            <a:r>
              <a:rPr lang="ko-KR" altLang="en-US" dirty="0"/>
              <a:t> +=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range</a:t>
            </a:r>
            <a:r>
              <a:rPr lang="ko-KR" altLang="en-US" dirty="0"/>
              <a:t>(1309257,1309263)) # </a:t>
            </a:r>
            <a:r>
              <a:rPr lang="ko-KR" altLang="en-US" dirty="0" err="1"/>
              <a:t>연평해전</a:t>
            </a:r>
            <a:r>
              <a:rPr lang="ko-KR" altLang="en-US" dirty="0"/>
              <a:t> : 1309257~1309262</a:t>
            </a:r>
          </a:p>
          <a:p>
            <a:r>
              <a:rPr lang="ko-KR" altLang="en-US" dirty="0" err="1"/>
              <a:t>selected</a:t>
            </a:r>
            <a:r>
              <a:rPr lang="ko-KR" altLang="en-US" dirty="0"/>
              <a:t> += [1310208, 1310209] # 금강산 관광객 피살 : 1310208~1310209</a:t>
            </a:r>
          </a:p>
          <a:p>
            <a:r>
              <a:rPr lang="ko-KR" altLang="en-US" dirty="0" err="1"/>
              <a:t>selected</a:t>
            </a:r>
            <a:r>
              <a:rPr lang="ko-KR" altLang="en-US" dirty="0"/>
              <a:t> += [1330395, 1330298] # 천안함 피격 : 1330395, 1330298</a:t>
            </a:r>
          </a:p>
          <a:p>
            <a:r>
              <a:rPr lang="ko-KR" altLang="en-US" dirty="0" err="1"/>
              <a:t>selected</a:t>
            </a:r>
            <a:r>
              <a:rPr lang="ko-KR" altLang="en-US" dirty="0"/>
              <a:t> += [1330411] # 연평도 포격 : 1330411</a:t>
            </a:r>
          </a:p>
          <a:p>
            <a:r>
              <a:rPr lang="ko-KR" altLang="en-US" dirty="0" err="1"/>
              <a:t>selected</a:t>
            </a:r>
            <a:r>
              <a:rPr lang="ko-KR" altLang="en-US" dirty="0"/>
              <a:t> += [1400325,1400326,1400327] # </a:t>
            </a:r>
            <a:r>
              <a:rPr lang="ko-KR" altLang="en-US" dirty="0" err="1"/>
              <a:t>목함지뢰</a:t>
            </a:r>
            <a:r>
              <a:rPr lang="ko-KR" altLang="en-US" dirty="0"/>
              <a:t> : 1400325,1400326,1400327</a:t>
            </a:r>
          </a:p>
          <a:p>
            <a:r>
              <a:rPr lang="ko-KR" altLang="en-US" dirty="0" err="1"/>
              <a:t>selected</a:t>
            </a:r>
            <a:r>
              <a:rPr lang="ko-KR" altLang="en-US" dirty="0"/>
              <a:t> += [1400332] # 서부전선 포격사건 : 1400332</a:t>
            </a:r>
          </a:p>
          <a:p>
            <a:r>
              <a:rPr lang="ko-KR" altLang="en-US" dirty="0" err="1"/>
              <a:t>selected</a:t>
            </a:r>
            <a:r>
              <a:rPr lang="ko-KR" altLang="en-US" dirty="0"/>
              <a:t> +=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range</a:t>
            </a:r>
            <a:r>
              <a:rPr lang="ko-KR" altLang="en-US" dirty="0"/>
              <a:t>(1401215, 1401218))+[1401939, 1401940] # 연락망 폭파 사건 : 1401939, 1401216, 1401215, 1401940, 1401217</a:t>
            </a:r>
          </a:p>
          <a:p>
            <a:r>
              <a:rPr lang="ko-KR" altLang="en-US" dirty="0" err="1"/>
              <a:t>selected</a:t>
            </a:r>
            <a:r>
              <a:rPr lang="ko-KR" altLang="en-US" dirty="0"/>
              <a:t> += [1401955] +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range</a:t>
            </a:r>
            <a:r>
              <a:rPr lang="ko-KR" altLang="en-US" dirty="0"/>
              <a:t>(1401258, 1401264)) # 공무원 피살 사건 : 1401955, 1401258~1401263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</p:cNvCxnSpPr>
          <p:nvPr/>
        </p:nvCxnSpPr>
        <p:spPr>
          <a:xfrm flipH="1">
            <a:off x="650376" y="3948544"/>
            <a:ext cx="10891248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50000"/>
              </a:sysClr>
            </a:solidFill>
            <a:prstDash val="solid"/>
            <a:headEnd type="oval" w="med" len="med"/>
            <a:tailEnd type="oval" w="med" len="med"/>
          </a:ln>
          <a:effectLst/>
        </p:spPr>
      </p:cxnSp>
      <p:grpSp>
        <p:nvGrpSpPr>
          <p:cNvPr id="40" name="그룹 39"/>
          <p:cNvGrpSpPr/>
          <p:nvPr/>
        </p:nvGrpSpPr>
        <p:grpSpPr>
          <a:xfrm>
            <a:off x="267167" y="3374963"/>
            <a:ext cx="1962158" cy="3019033"/>
            <a:chOff x="267167" y="3374963"/>
            <a:chExt cx="1962158" cy="3019033"/>
          </a:xfrm>
        </p:grpSpPr>
        <p:sp>
          <p:nvSpPr>
            <p:cNvPr id="15" name="직사각형 14"/>
            <p:cNvSpPr/>
            <p:nvPr/>
          </p:nvSpPr>
          <p:spPr>
            <a:xfrm>
              <a:off x="782414" y="3374963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2002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057746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1248246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단독] 제2연평해전 생존 장병…20년 만에 국가유공자 인정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167" y="4633884"/>
              <a:ext cx="1962158" cy="11570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93" name="직사각형 92"/>
            <p:cNvSpPr/>
            <p:nvPr/>
          </p:nvSpPr>
          <p:spPr>
            <a:xfrm>
              <a:off x="814474" y="5870776"/>
              <a:ext cx="86754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6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29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연평</a:t>
              </a:r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해전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01118" y="1552203"/>
            <a:ext cx="1962000" cy="3004840"/>
            <a:chOff x="1653958" y="1552203"/>
            <a:chExt cx="1962000" cy="3004840"/>
          </a:xfrm>
        </p:grpSpPr>
        <p:sp>
          <p:nvSpPr>
            <p:cNvPr id="69" name="타원 68"/>
            <p:cNvSpPr/>
            <p:nvPr/>
          </p:nvSpPr>
          <p:spPr>
            <a:xfrm>
              <a:off x="2444458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화살표 연결선 82"/>
            <p:cNvCxnSpPr/>
            <p:nvPr/>
          </p:nvCxnSpPr>
          <p:spPr>
            <a:xfrm flipV="1">
              <a:off x="2634958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/>
            <p:nvPr/>
          </p:nvSpPr>
          <p:spPr>
            <a:xfrm>
              <a:off x="2167523" y="4187711"/>
              <a:ext cx="9348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2008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52" name="Picture 4" descr="2008년 금강산 관광객 피격 사망사건 : 네이버 블로그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958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97" name="직사각형 96"/>
            <p:cNvSpPr/>
            <p:nvPr/>
          </p:nvSpPr>
          <p:spPr>
            <a:xfrm>
              <a:off x="1856540" y="1552203"/>
              <a:ext cx="15568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11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금강산 관광객 피살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934911" y="3373291"/>
            <a:ext cx="1962000" cy="3020705"/>
            <a:chOff x="3036585" y="3373291"/>
            <a:chExt cx="1962000" cy="3020705"/>
          </a:xfrm>
        </p:grpSpPr>
        <p:sp>
          <p:nvSpPr>
            <p:cNvPr id="71" name="타원 70"/>
            <p:cNvSpPr/>
            <p:nvPr/>
          </p:nvSpPr>
          <p:spPr>
            <a:xfrm>
              <a:off x="3827085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>
              <a:off x="4017585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3569386" y="337329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56" name="Picture 8" descr="팩트체크] 천안함 함장 경계실패 책임 논란 | 연합뉴스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585" y="4633884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01" name="직사각형 100"/>
            <p:cNvSpPr/>
            <p:nvPr/>
          </p:nvSpPr>
          <p:spPr>
            <a:xfrm>
              <a:off x="3339354" y="5870776"/>
              <a:ext cx="13564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26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천안함 피격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268704" y="1552203"/>
            <a:ext cx="1962000" cy="3004840"/>
            <a:chOff x="4423630" y="1552203"/>
            <a:chExt cx="1962000" cy="3004840"/>
          </a:xfrm>
        </p:grpSpPr>
        <p:sp>
          <p:nvSpPr>
            <p:cNvPr id="72" name="타원 71"/>
            <p:cNvSpPr/>
            <p:nvPr/>
          </p:nvSpPr>
          <p:spPr>
            <a:xfrm>
              <a:off x="5214130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5404630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/>
            <p:cNvSpPr/>
            <p:nvPr/>
          </p:nvSpPr>
          <p:spPr>
            <a:xfrm>
              <a:off x="4956431" y="418771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58" name="Picture 10" descr="북한은 왜 연평도를 포격했나 - 오마이뉴스"/>
            <p:cNvPicPr preferRelativeResize="0"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630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05" name="직사각형 104"/>
            <p:cNvSpPr/>
            <p:nvPr/>
          </p:nvSpPr>
          <p:spPr>
            <a:xfrm>
              <a:off x="4824984" y="1552203"/>
              <a:ext cx="11592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11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23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연평도 </a:t>
              </a:r>
              <a:r>
                <a:rPr lang="ko-KR" altLang="en-US" sz="1400" b="1" u="sng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포격전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602497" y="3373291"/>
            <a:ext cx="1962000" cy="3020705"/>
            <a:chOff x="5818519" y="3373291"/>
            <a:chExt cx="1962000" cy="3020705"/>
          </a:xfrm>
        </p:grpSpPr>
        <p:sp>
          <p:nvSpPr>
            <p:cNvPr id="73" name="타원 72"/>
            <p:cNvSpPr/>
            <p:nvPr/>
          </p:nvSpPr>
          <p:spPr>
            <a:xfrm>
              <a:off x="6609019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화살표 연결선 86"/>
            <p:cNvCxnSpPr/>
            <p:nvPr/>
          </p:nvCxnSpPr>
          <p:spPr>
            <a:xfrm>
              <a:off x="6799519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6351320" y="337329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2015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60" name="Picture 12" descr="목함지뢰 폭발사고, 왜 '북한 소행'을 숨겼는가?"/>
            <p:cNvPicPr preferRelativeResize="0"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8519" y="4646759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08" name="직사각형 107"/>
            <p:cNvSpPr/>
            <p:nvPr/>
          </p:nvSpPr>
          <p:spPr>
            <a:xfrm>
              <a:off x="5822329" y="5870776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23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DMZ </a:t>
              </a:r>
              <a:r>
                <a:rPr lang="ko-KR" altLang="en-US" sz="1400" b="1" u="sng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목함지뢰</a:t>
              </a:r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매설 사건</a:t>
              </a:r>
              <a:endParaRPr lang="en-US" altLang="ko-KR" sz="14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09" name="직사각형 108"/>
          <p:cNvSpPr/>
          <p:nvPr/>
        </p:nvSpPr>
        <p:spPr>
          <a:xfrm>
            <a:off x="7452259" y="4187711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2015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936290" y="1552203"/>
            <a:ext cx="1962000" cy="2586841"/>
            <a:chOff x="7295290" y="1552203"/>
            <a:chExt cx="1962000" cy="2586841"/>
          </a:xfrm>
        </p:grpSpPr>
        <p:sp>
          <p:nvSpPr>
            <p:cNvPr id="74" name="타원 73"/>
            <p:cNvSpPr/>
            <p:nvPr/>
          </p:nvSpPr>
          <p:spPr>
            <a:xfrm>
              <a:off x="8085790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화살표 연결선 87"/>
            <p:cNvCxnSpPr/>
            <p:nvPr/>
          </p:nvCxnSpPr>
          <p:spPr>
            <a:xfrm flipV="1">
              <a:off x="8276290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62" name="Picture 14" descr="北 도발에 南北 서부전선서 포격전…군사적 긴장 최고조(종합) | 연합뉴스"/>
            <p:cNvPicPr preferRelativeResize="0"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5290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11" name="직사각형 110"/>
            <p:cNvSpPr/>
            <p:nvPr/>
          </p:nvSpPr>
          <p:spPr>
            <a:xfrm>
              <a:off x="7520314" y="1552203"/>
              <a:ext cx="15119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8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서부전선 포격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270083" y="3373291"/>
            <a:ext cx="2331087" cy="3048096"/>
            <a:chOff x="8404318" y="3373291"/>
            <a:chExt cx="2331087" cy="3048096"/>
          </a:xfrm>
        </p:grpSpPr>
        <p:sp>
          <p:nvSpPr>
            <p:cNvPr id="75" name="타원 74"/>
            <p:cNvSpPr/>
            <p:nvPr/>
          </p:nvSpPr>
          <p:spPr>
            <a:xfrm>
              <a:off x="9379361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화살표 연결선 88"/>
            <p:cNvCxnSpPr/>
            <p:nvPr/>
          </p:nvCxnSpPr>
          <p:spPr>
            <a:xfrm>
              <a:off x="9569861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/>
            <p:cNvSpPr/>
            <p:nvPr/>
          </p:nvSpPr>
          <p:spPr>
            <a:xfrm>
              <a:off x="9104029" y="3373291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64" name="Picture 16" descr="남북연락사무소 폭파 447억 배상하라” 정부, 北상대 첫 소송"/>
            <p:cNvPicPr preferRelativeResize="0"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861" y="4646759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15" name="직사각형 114"/>
            <p:cNvSpPr/>
            <p:nvPr/>
          </p:nvSpPr>
          <p:spPr>
            <a:xfrm>
              <a:off x="8404318" y="5898167"/>
              <a:ext cx="2331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6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19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남북공동 연락사무소 폭파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972962" y="1552203"/>
            <a:ext cx="1962000" cy="3004840"/>
            <a:chOff x="9972962" y="1552203"/>
            <a:chExt cx="1962000" cy="3004840"/>
          </a:xfrm>
        </p:grpSpPr>
        <p:sp>
          <p:nvSpPr>
            <p:cNvPr id="76" name="타원 75"/>
            <p:cNvSpPr/>
            <p:nvPr/>
          </p:nvSpPr>
          <p:spPr>
            <a:xfrm>
              <a:off x="10754917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0" name="직선 화살표 연결선 89"/>
            <p:cNvCxnSpPr/>
            <p:nvPr/>
          </p:nvCxnSpPr>
          <p:spPr>
            <a:xfrm flipV="1">
              <a:off x="10945417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/>
            <p:cNvSpPr/>
            <p:nvPr/>
          </p:nvSpPr>
          <p:spPr>
            <a:xfrm>
              <a:off x="10479584" y="4187711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0099401" y="1552203"/>
              <a:ext cx="17091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9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21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서해 공무원 피살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66" name="Picture 18" descr="서해 공무원 피살' 감사 결론 &quot;초동대처 부실·사건 은폐&quot; 감사원 논란도"/>
            <p:cNvPicPr preferRelativeResize="0"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2962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</p:grpSp>
    </p:spTree>
    <p:extLst>
      <p:ext uri="{BB962C8B-B14F-4D97-AF65-F5344CB8AC3E}">
        <p14:creationId xmlns:p14="http://schemas.microsoft.com/office/powerpoint/2010/main" val="10570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782107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/>
              <a:t>- </a:t>
            </a:r>
            <a:r>
              <a:rPr lang="ko-KR" altLang="en-US" dirty="0"/>
              <a:t>역할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353427" y="978449"/>
            <a:ext cx="925500" cy="378853"/>
            <a:chOff x="476580" y="1475560"/>
            <a:chExt cx="925500" cy="378853"/>
          </a:xfrm>
        </p:grpSpPr>
        <p:sp>
          <p:nvSpPr>
            <p:cNvPr id="79" name="사각형: 둥근 모서리 24">
              <a:extLst>
                <a:ext uri="{FF2B5EF4-FFF2-40B4-BE49-F238E27FC236}">
                  <a16:creationId xmlns:a16="http://schemas.microsoft.com/office/drawing/2014/main" id="{F1D8D8A4-8D92-32EC-64B8-1C247BD03502}"/>
                </a:ext>
              </a:extLst>
            </p:cNvPr>
            <p:cNvSpPr/>
            <p:nvPr/>
          </p:nvSpPr>
          <p:spPr>
            <a:xfrm>
              <a:off x="476580" y="1475560"/>
              <a:ext cx="925500" cy="3788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4" tIns="34283" rIns="68564" bIns="34283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B6622413-F2A9-F3BB-E22D-18370D2E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6706" y="1546678"/>
              <a:ext cx="238550" cy="238550"/>
            </a:xfrm>
            <a:prstGeom prst="rect">
              <a:avLst/>
            </a:prstGeom>
          </p:spPr>
        </p:pic>
        <p:sp>
          <p:nvSpPr>
            <p:cNvPr id="81" name="TextBox 39">
              <a:extLst>
                <a:ext uri="{FF2B5EF4-FFF2-40B4-BE49-F238E27FC236}">
                  <a16:creationId xmlns:a16="http://schemas.microsoft.com/office/drawing/2014/main" id="{22B59FF7-B25F-B543-AC53-00D1D4DA338F}"/>
                </a:ext>
              </a:extLst>
            </p:cNvPr>
            <p:cNvSpPr txBox="1"/>
            <p:nvPr/>
          </p:nvSpPr>
          <p:spPr>
            <a:xfrm>
              <a:off x="763453" y="1495709"/>
              <a:ext cx="53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역할</a:t>
              </a:r>
              <a:endPara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75114" y="1622618"/>
            <a:ext cx="2088000" cy="765576"/>
            <a:chOff x="673308" y="1643488"/>
            <a:chExt cx="2088000" cy="765576"/>
          </a:xfrm>
        </p:grpSpPr>
        <p:sp>
          <p:nvSpPr>
            <p:cNvPr id="48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673308" y="1643488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56097" y="1856999"/>
              <a:ext cx="1122423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수집</a:t>
              </a:r>
            </a:p>
          </p:txBody>
        </p:sp>
      </p:grpSp>
      <p:sp>
        <p:nvSpPr>
          <p:cNvPr id="37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511765" y="1622618"/>
            <a:ext cx="2159590" cy="765576"/>
          </a:xfrm>
          <a:prstGeom prst="roundRect">
            <a:avLst>
              <a:gd name="adj" fmla="val 7061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19090" y="1713019"/>
            <a:ext cx="134494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시각화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기획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3595847" y="1622618"/>
            <a:ext cx="2088000" cy="765576"/>
            <a:chOff x="3594041" y="1643488"/>
            <a:chExt cx="2088000" cy="765576"/>
          </a:xfrm>
        </p:grpSpPr>
        <p:sp>
          <p:nvSpPr>
            <p:cNvPr id="27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594041" y="1643488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987863" y="1856999"/>
              <a:ext cx="130035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전처리</a:t>
              </a:r>
            </a:p>
          </p:txBody>
        </p:sp>
      </p:grpSp>
      <p:sp>
        <p:nvSpPr>
          <p:cNvPr id="19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9428886" y="1622618"/>
            <a:ext cx="2088000" cy="765576"/>
          </a:xfrm>
          <a:prstGeom prst="roundRect">
            <a:avLst>
              <a:gd name="adj" fmla="val 7061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40581" y="1836129"/>
            <a:ext cx="1864613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구축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1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백엔드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682" y="2763360"/>
            <a:ext cx="2090409" cy="2776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2" name="Picture 7" descr="C:\Users\Administrator\Desktop\02.PNG">
            <a:extLst>
              <a:ext uri="{FF2B5EF4-FFF2-40B4-BE49-F238E27FC236}">
                <a16:creationId xmlns:a16="http://schemas.microsoft.com/office/drawing/2014/main" id="{F8CECF59-8F56-1043-F25B-D9498548F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4519583"/>
            <a:ext cx="11745332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7BA08B-8C43-5295-0EE2-38D75FC91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764" y="2763360"/>
            <a:ext cx="2159591" cy="2776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D5B861-489D-7420-12F0-3BCB5409B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14" y="2763360"/>
            <a:ext cx="2088000" cy="2776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076A6C-5C5A-1961-5014-AE73226FA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847" y="2763359"/>
            <a:ext cx="2082463" cy="2776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82" name="직사각형 81"/>
          <p:cNvSpPr/>
          <p:nvPr/>
        </p:nvSpPr>
        <p:spPr>
          <a:xfrm>
            <a:off x="1294959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성우진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212923" y="566955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오승필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167404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박주찬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048732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이의재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80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15">
            <a:extLst>
              <a:ext uri="{FF2B5EF4-FFF2-40B4-BE49-F238E27FC236}">
                <a16:creationId xmlns:a16="http://schemas.microsoft.com/office/drawing/2014/main" id="{9EAD657F-3B8C-49B5-D49F-5FC737D3FDEE}"/>
              </a:ext>
            </a:extLst>
          </p:cNvPr>
          <p:cNvSpPr/>
          <p:nvPr/>
        </p:nvSpPr>
        <p:spPr>
          <a:xfrm>
            <a:off x="223334" y="846354"/>
            <a:ext cx="10840906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3239849" cy="404431"/>
          </a:xfrm>
        </p:spPr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Snapshot</a:t>
            </a:r>
            <a:endParaRPr lang="ko-KR" altLang="en-US" dirty="0"/>
          </a:p>
        </p:txBody>
      </p:sp>
      <p:pic>
        <p:nvPicPr>
          <p:cNvPr id="6" name="Picture 7" descr="C:\Users\Administrator\Desktop\02.PNG">
            <a:extLst>
              <a:ext uri="{FF2B5EF4-FFF2-40B4-BE49-F238E27FC236}">
                <a16:creationId xmlns:a16="http://schemas.microsoft.com/office/drawing/2014/main" id="{F9617AAB-207C-ED00-0E44-DCDE01344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4" y="4519583"/>
            <a:ext cx="10840905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07;p163">
            <a:extLst>
              <a:ext uri="{FF2B5EF4-FFF2-40B4-BE49-F238E27FC236}">
                <a16:creationId xmlns:a16="http://schemas.microsoft.com/office/drawing/2014/main" id="{BA3DCDC2-E1C0-1387-782A-B8538B1A8BF7}"/>
              </a:ext>
            </a:extLst>
          </p:cNvPr>
          <p:cNvSpPr/>
          <p:nvPr/>
        </p:nvSpPr>
        <p:spPr>
          <a:xfrm>
            <a:off x="345277" y="1448237"/>
            <a:ext cx="2340000" cy="3607582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BBAF2-A0C2-B275-EDB2-6A09D3D9DD6A}"/>
              </a:ext>
            </a:extLst>
          </p:cNvPr>
          <p:cNvSpPr txBox="1"/>
          <p:nvPr/>
        </p:nvSpPr>
        <p:spPr>
          <a:xfrm>
            <a:off x="345277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kumimoji="1" lang="ko-KR" altLang="en-US" sz="16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  <a:endParaRPr kumimoji="1" lang="en-US" altLang="ko-KR" sz="1600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Google Shape;1607;p163">
            <a:extLst>
              <a:ext uri="{FF2B5EF4-FFF2-40B4-BE49-F238E27FC236}">
                <a16:creationId xmlns:a16="http://schemas.microsoft.com/office/drawing/2014/main" id="{E842AD97-3E09-780A-C42C-D535C0E89D74}"/>
              </a:ext>
            </a:extLst>
          </p:cNvPr>
          <p:cNvSpPr/>
          <p:nvPr/>
        </p:nvSpPr>
        <p:spPr>
          <a:xfrm>
            <a:off x="3042615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8DF0DE-D926-659E-9370-B0B1513E96A6}"/>
              </a:ext>
            </a:extLst>
          </p:cNvPr>
          <p:cNvSpPr txBox="1"/>
          <p:nvPr/>
        </p:nvSpPr>
        <p:spPr>
          <a:xfrm>
            <a:off x="3042615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② </a:t>
            </a:r>
            <a:r>
              <a:rPr lang="ko-KR" altLang="en-US" dirty="0"/>
              <a:t>데이터 정제 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</a:p>
        </p:txBody>
      </p:sp>
      <p:sp>
        <p:nvSpPr>
          <p:cNvPr id="37" name="Google Shape;1607;p163">
            <a:extLst>
              <a:ext uri="{FF2B5EF4-FFF2-40B4-BE49-F238E27FC236}">
                <a16:creationId xmlns:a16="http://schemas.microsoft.com/office/drawing/2014/main" id="{C5AF8745-B5FC-E1BB-2061-61C4EB886970}"/>
              </a:ext>
            </a:extLst>
          </p:cNvPr>
          <p:cNvSpPr/>
          <p:nvPr/>
        </p:nvSpPr>
        <p:spPr>
          <a:xfrm>
            <a:off x="5739953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DA371E-55EC-8E3D-9702-8B6828BB160F}"/>
              </a:ext>
            </a:extLst>
          </p:cNvPr>
          <p:cNvSpPr txBox="1"/>
          <p:nvPr/>
        </p:nvSpPr>
        <p:spPr>
          <a:xfrm>
            <a:off x="5739953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③ </a:t>
            </a:r>
            <a:r>
              <a:rPr lang="ko-KR" altLang="en-US" dirty="0"/>
              <a:t>데이터 시각화</a:t>
            </a:r>
            <a:endParaRPr lang="en-US" altLang="ko-KR" dirty="0"/>
          </a:p>
        </p:txBody>
      </p:sp>
      <p:sp>
        <p:nvSpPr>
          <p:cNvPr id="46" name="Google Shape;1607;p163">
            <a:extLst>
              <a:ext uri="{FF2B5EF4-FFF2-40B4-BE49-F238E27FC236}">
                <a16:creationId xmlns:a16="http://schemas.microsoft.com/office/drawing/2014/main" id="{5BD6DFA7-977D-0758-FC30-2161090C6EF6}"/>
              </a:ext>
            </a:extLst>
          </p:cNvPr>
          <p:cNvSpPr/>
          <p:nvPr/>
        </p:nvSpPr>
        <p:spPr>
          <a:xfrm>
            <a:off x="8437289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8D82AE-DA9C-CFA8-5EE6-F1D349E25536}"/>
              </a:ext>
            </a:extLst>
          </p:cNvPr>
          <p:cNvSpPr txBox="1"/>
          <p:nvPr/>
        </p:nvSpPr>
        <p:spPr>
          <a:xfrm>
            <a:off x="8437289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④ </a:t>
            </a:r>
            <a:r>
              <a:rPr lang="ko-KR" altLang="en-US" dirty="0" err="1"/>
              <a:t>백엔드</a:t>
            </a:r>
            <a:endParaRPr lang="en-US" altLang="ko-KR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771C34-F069-799C-DAFC-2020830701C8}"/>
              </a:ext>
            </a:extLst>
          </p:cNvPr>
          <p:cNvGrpSpPr/>
          <p:nvPr/>
        </p:nvGrpSpPr>
        <p:grpSpPr>
          <a:xfrm>
            <a:off x="10847152" y="2071784"/>
            <a:ext cx="1344848" cy="2573368"/>
            <a:chOff x="10332885" y="2071784"/>
            <a:chExt cx="1635781" cy="3130068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8E87EA87-C4FD-3873-D0B1-1177E7471B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32219" y="2071784"/>
              <a:ext cx="1136447" cy="3130068"/>
            </a:xfrm>
            <a:custGeom>
              <a:avLst/>
              <a:gdLst>
                <a:gd name="connsiteX0" fmla="*/ 1347628 w 1347628"/>
                <a:gd name="connsiteY0" fmla="*/ 0 h 3840345"/>
                <a:gd name="connsiteX1" fmla="*/ 1347628 w 1347628"/>
                <a:gd name="connsiteY1" fmla="*/ 3840345 h 3840345"/>
                <a:gd name="connsiteX2" fmla="*/ 1270913 w 1347628"/>
                <a:gd name="connsiteY2" fmla="*/ 3826035 h 3840345"/>
                <a:gd name="connsiteX3" fmla="*/ 0 w 1347628"/>
                <a:gd name="connsiteY3" fmla="*/ 1920172 h 3840345"/>
                <a:gd name="connsiteX4" fmla="*/ 1270913 w 1347628"/>
                <a:gd name="connsiteY4" fmla="*/ 14310 h 384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628" h="3840345">
                  <a:moveTo>
                    <a:pt x="1347628" y="0"/>
                  </a:moveTo>
                  <a:lnTo>
                    <a:pt x="1347628" y="3840345"/>
                  </a:lnTo>
                  <a:lnTo>
                    <a:pt x="1270913" y="3826035"/>
                  </a:lnTo>
                  <a:cubicBezTo>
                    <a:pt x="545604" y="3644635"/>
                    <a:pt x="0" y="2860278"/>
                    <a:pt x="0" y="1920172"/>
                  </a:cubicBezTo>
                  <a:cubicBezTo>
                    <a:pt x="0" y="980066"/>
                    <a:pt x="545604" y="195710"/>
                    <a:pt x="1270913" y="14310"/>
                  </a:cubicBezTo>
                  <a:close/>
                </a:path>
              </a:pathLst>
            </a:custGeom>
            <a:solidFill>
              <a:srgbClr val="025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srgbClr val="FFFF00"/>
                  </a:solidFill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웹 기반</a:t>
              </a:r>
              <a:endParaRPr lang="en-US" altLang="ko-KR" sz="1400" b="1" kern="0" dirty="0">
                <a:solidFill>
                  <a:srgbClr val="FFFF00"/>
                </a:solidFill>
                <a:latin typeface="Arial" panose="020B0604020202020204" pitchFamily="34" charset="0"/>
                <a:ea typeface="Pretendard" panose="02000503000000020004" pitchFamily="2" charset="-127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연설문 분석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서비스</a:t>
              </a:r>
              <a:endPara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Pretendard" panose="02000503000000020004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B5336A61-25D9-6968-9BF1-BE92E5CB125F}"/>
                </a:ext>
              </a:extLst>
            </p:cNvPr>
            <p:cNvSpPr/>
            <p:nvPr/>
          </p:nvSpPr>
          <p:spPr>
            <a:xfrm>
              <a:off x="10332885" y="3470440"/>
              <a:ext cx="184433" cy="332757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0" name="화살표: 갈매기형 수장 59">
              <a:extLst>
                <a:ext uri="{FF2B5EF4-FFF2-40B4-BE49-F238E27FC236}">
                  <a16:creationId xmlns:a16="http://schemas.microsoft.com/office/drawing/2014/main" id="{2CC571D4-8B6E-65CF-45D3-CBA89AED4E09}"/>
                </a:ext>
              </a:extLst>
            </p:cNvPr>
            <p:cNvSpPr/>
            <p:nvPr/>
          </p:nvSpPr>
          <p:spPr>
            <a:xfrm>
              <a:off x="10475260" y="3470440"/>
              <a:ext cx="184433" cy="332757"/>
            </a:xfrm>
            <a:prstGeom prst="chevron">
              <a:avLst/>
            </a:prstGeom>
            <a:solidFill>
              <a:srgbClr val="0257B1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endParaRPr lang="ko-KR" altLang="en-US" sz="800" kern="0" dirty="0">
                <a:solidFill>
                  <a:srgbClr val="FFFFFF"/>
                </a:solidFill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1" name="화살표: 갈매기형 수장 60">
              <a:extLst>
                <a:ext uri="{FF2B5EF4-FFF2-40B4-BE49-F238E27FC236}">
                  <a16:creationId xmlns:a16="http://schemas.microsoft.com/office/drawing/2014/main" id="{614B33CE-85E8-E88A-E589-259D41ACC3E7}"/>
                </a:ext>
              </a:extLst>
            </p:cNvPr>
            <p:cNvSpPr/>
            <p:nvPr/>
          </p:nvSpPr>
          <p:spPr>
            <a:xfrm>
              <a:off x="10617635" y="3470440"/>
              <a:ext cx="184433" cy="332757"/>
            </a:xfrm>
            <a:prstGeom prst="chevron">
              <a:avLst/>
            </a:prstGeom>
            <a:solidFill>
              <a:srgbClr val="025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239" name="사각형: 둥근 모서리 238">
            <a:extLst>
              <a:ext uri="{FF2B5EF4-FFF2-40B4-BE49-F238E27FC236}">
                <a16:creationId xmlns:a16="http://schemas.microsoft.com/office/drawing/2014/main" id="{6AA911A6-E178-BD79-2822-F56C57135E2A}"/>
              </a:ext>
            </a:extLst>
          </p:cNvPr>
          <p:cNvSpPr/>
          <p:nvPr/>
        </p:nvSpPr>
        <p:spPr>
          <a:xfrm>
            <a:off x="345277" y="935904"/>
            <a:ext cx="1350563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2E8D3786-1D25-F87B-5446-9C40BEEBD9A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402" y="1006055"/>
            <a:ext cx="238550" cy="238550"/>
          </a:xfrm>
          <a:prstGeom prst="rect">
            <a:avLst/>
          </a:prstGeom>
        </p:spPr>
      </p:pic>
      <p:sp>
        <p:nvSpPr>
          <p:cNvPr id="241" name="TextBox 39">
            <a:extLst>
              <a:ext uri="{FF2B5EF4-FFF2-40B4-BE49-F238E27FC236}">
                <a16:creationId xmlns:a16="http://schemas.microsoft.com/office/drawing/2014/main" id="{6CB23C25-F8D7-D29F-4428-B909DF84EF50}"/>
              </a:ext>
            </a:extLst>
          </p:cNvPr>
          <p:cNvSpPr txBox="1"/>
          <p:nvPr/>
        </p:nvSpPr>
        <p:spPr>
          <a:xfrm>
            <a:off x="632382" y="956053"/>
            <a:ext cx="876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4-Step</a:t>
            </a:r>
          </a:p>
        </p:txBody>
      </p:sp>
      <p:sp>
        <p:nvSpPr>
          <p:cNvPr id="3" name="사각형: 둥근 모서리 296">
            <a:extLst>
              <a:ext uri="{FF2B5EF4-FFF2-40B4-BE49-F238E27FC236}">
                <a16:creationId xmlns:a16="http://schemas.microsoft.com/office/drawing/2014/main" id="{B0DE5117-8DC7-ADF2-C798-7FA0B4A3D3D0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E0E7703E-1084-4736-486F-A4156A95A530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8" name="사각형: 둥근 모서리 298">
            <a:extLst>
              <a:ext uri="{FF2B5EF4-FFF2-40B4-BE49-F238E27FC236}">
                <a16:creationId xmlns:a16="http://schemas.microsoft.com/office/drawing/2014/main" id="{635D5DDA-4136-30ED-35E4-DCBD68D02E2E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2" name="사각형: 둥근 모서리 299">
            <a:extLst>
              <a:ext uri="{FF2B5EF4-FFF2-40B4-BE49-F238E27FC236}">
                <a16:creationId xmlns:a16="http://schemas.microsoft.com/office/drawing/2014/main" id="{F66574CE-6D4D-8CD9-63D2-AA0CE05454F3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35" name="삼각형 1">
            <a:extLst>
              <a:ext uri="{FF2B5EF4-FFF2-40B4-BE49-F238E27FC236}">
                <a16:creationId xmlns:a16="http://schemas.microsoft.com/office/drawing/2014/main" id="{9BC75E12-1EA5-85E2-C16C-9876E972FB14}"/>
              </a:ext>
            </a:extLst>
          </p:cNvPr>
          <p:cNvSpPr/>
          <p:nvPr/>
        </p:nvSpPr>
        <p:spPr>
          <a:xfrm rot="5400000">
            <a:off x="1243946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7" name="삼각형 1">
            <a:extLst>
              <a:ext uri="{FF2B5EF4-FFF2-40B4-BE49-F238E27FC236}">
                <a16:creationId xmlns:a16="http://schemas.microsoft.com/office/drawing/2014/main" id="{89B93CA3-0031-7C50-F36A-CD838AFF603B}"/>
              </a:ext>
            </a:extLst>
          </p:cNvPr>
          <p:cNvSpPr/>
          <p:nvPr/>
        </p:nvSpPr>
        <p:spPr>
          <a:xfrm rot="5400000">
            <a:off x="3941284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1" name="삼각형 1">
            <a:extLst>
              <a:ext uri="{FF2B5EF4-FFF2-40B4-BE49-F238E27FC236}">
                <a16:creationId xmlns:a16="http://schemas.microsoft.com/office/drawing/2014/main" id="{8DBED045-05A7-7A5A-2279-802CC0123D40}"/>
              </a:ext>
            </a:extLst>
          </p:cNvPr>
          <p:cNvSpPr/>
          <p:nvPr/>
        </p:nvSpPr>
        <p:spPr>
          <a:xfrm rot="5400000">
            <a:off x="6638622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47F9A9A-55D4-E9A4-78E1-71D52F6439E1}"/>
              </a:ext>
            </a:extLst>
          </p:cNvPr>
          <p:cNvSpPr txBox="1"/>
          <p:nvPr/>
        </p:nvSpPr>
        <p:spPr>
          <a:xfrm>
            <a:off x="632594" y="1870683"/>
            <a:ext cx="1765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 기록관 </a:t>
            </a:r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연설문 크롤링</a:t>
            </a:r>
            <a:endParaRPr lang="ko-KR" altLang="en-US" sz="1200" b="1" u="sng" dirty="0"/>
          </a:p>
        </p:txBody>
      </p:sp>
      <p:sp>
        <p:nvSpPr>
          <p:cNvPr id="265" name="사각형: 둥근 모서리 79">
            <a:extLst>
              <a:ext uri="{FF2B5EF4-FFF2-40B4-BE49-F238E27FC236}">
                <a16:creationId xmlns:a16="http://schemas.microsoft.com/office/drawing/2014/main" id="{E9FF9466-1C8F-4180-E11B-C4826D662A0A}"/>
              </a:ext>
            </a:extLst>
          </p:cNvPr>
          <p:cNvSpPr/>
          <p:nvPr/>
        </p:nvSpPr>
        <p:spPr>
          <a:xfrm>
            <a:off x="531412" y="2204043"/>
            <a:ext cx="1967731" cy="862078"/>
          </a:xfrm>
          <a:prstGeom prst="roundRect">
            <a:avLst>
              <a:gd name="adj" fmla="val 12011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02B1BD8-B931-89C3-AB7B-CAC2B0C5F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6" t="22551" r="39208" b="20246"/>
          <a:stretch/>
        </p:blipFill>
        <p:spPr bwMode="auto">
          <a:xfrm>
            <a:off x="854162" y="2274982"/>
            <a:ext cx="543635" cy="7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EDCE170D-0B8D-ED9A-6439-92170366E2E6}"/>
              </a:ext>
            </a:extLst>
          </p:cNvPr>
          <p:cNvGrpSpPr/>
          <p:nvPr/>
        </p:nvGrpSpPr>
        <p:grpSpPr>
          <a:xfrm>
            <a:off x="1676944" y="2271644"/>
            <a:ext cx="677510" cy="726877"/>
            <a:chOff x="1692271" y="2128442"/>
            <a:chExt cx="677510" cy="726877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A98D051-BE96-C20D-0FB4-E0DC2A48BAD9}"/>
                </a:ext>
              </a:extLst>
            </p:cNvPr>
            <p:cNvSpPr txBox="1"/>
            <p:nvPr/>
          </p:nvSpPr>
          <p:spPr>
            <a:xfrm>
              <a:off x="1692271" y="2593709"/>
              <a:ext cx="677510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웹 페이지</a:t>
              </a:r>
              <a:endParaRPr lang="ko-KR" altLang="en-US" sz="1100" dirty="0"/>
            </a:p>
          </p:txBody>
        </p: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FDD34CA0-D922-D870-82E1-13575868C68B}"/>
                </a:ext>
              </a:extLst>
            </p:cNvPr>
            <p:cNvGrpSpPr/>
            <p:nvPr/>
          </p:nvGrpSpPr>
          <p:grpSpPr>
            <a:xfrm>
              <a:off x="1773896" y="2128442"/>
              <a:ext cx="514260" cy="514260"/>
              <a:chOff x="502644" y="3460460"/>
              <a:chExt cx="692120" cy="692120"/>
            </a:xfrm>
          </p:grpSpPr>
          <p:pic>
            <p:nvPicPr>
              <p:cNvPr id="2060" name="Picture 12" descr="Webpage Icons - Free SVG &amp; PNG Webpage Images - Noun Project">
                <a:extLst>
                  <a:ext uri="{FF2B5EF4-FFF2-40B4-BE49-F238E27FC236}">
                    <a16:creationId xmlns:a16="http://schemas.microsoft.com/office/drawing/2014/main" id="{6008911C-54EF-0A6B-D720-DE861B9CF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644" y="3460460"/>
                <a:ext cx="692120" cy="69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5" name="그림 244">
                <a:extLst>
                  <a:ext uri="{FF2B5EF4-FFF2-40B4-BE49-F238E27FC236}">
                    <a16:creationId xmlns:a16="http://schemas.microsoft.com/office/drawing/2014/main" id="{8460C8B4-AF87-6F72-69EB-53DC71AB2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821" y="3642437"/>
                <a:ext cx="607766" cy="415213"/>
              </a:xfrm>
              <a:prstGeom prst="rect">
                <a:avLst/>
              </a:prstGeom>
            </p:spPr>
          </p:pic>
        </p:grpSp>
      </p:grpSp>
      <p:sp>
        <p:nvSpPr>
          <p:cNvPr id="267" name="사각형: 둥근 모서리 79">
            <a:extLst>
              <a:ext uri="{FF2B5EF4-FFF2-40B4-BE49-F238E27FC236}">
                <a16:creationId xmlns:a16="http://schemas.microsoft.com/office/drawing/2014/main" id="{7DB42A19-EA64-2E8B-850C-C5BC814924E5}"/>
              </a:ext>
            </a:extLst>
          </p:cNvPr>
          <p:cNvSpPr/>
          <p:nvPr/>
        </p:nvSpPr>
        <p:spPr>
          <a:xfrm>
            <a:off x="529908" y="4126669"/>
            <a:ext cx="1967731" cy="862078"/>
          </a:xfrm>
          <a:prstGeom prst="roundRect">
            <a:avLst>
              <a:gd name="adj" fmla="val 13248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4C08D72F-4E16-9DE7-F0D5-741EB80A3918}"/>
              </a:ext>
            </a:extLst>
          </p:cNvPr>
          <p:cNvGrpSpPr/>
          <p:nvPr/>
        </p:nvGrpSpPr>
        <p:grpSpPr>
          <a:xfrm>
            <a:off x="1684228" y="4205700"/>
            <a:ext cx="744746" cy="704017"/>
            <a:chOff x="1685645" y="4221465"/>
            <a:chExt cx="744746" cy="704017"/>
          </a:xfrm>
        </p:grpSpPr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07BF3EC8-2107-D9A4-76AA-506DE4FB1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931" y="4221465"/>
              <a:ext cx="402175" cy="402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1EDA79EC-1F07-7338-2F7E-72DAEFB39364}"/>
                </a:ext>
              </a:extLst>
            </p:cNvPr>
            <p:cNvSpPr txBox="1"/>
            <p:nvPr/>
          </p:nvSpPr>
          <p:spPr>
            <a:xfrm>
              <a:off x="1685645" y="4663872"/>
              <a:ext cx="7447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엑셀 파일</a:t>
              </a:r>
            </a:p>
          </p:txBody>
        </p:sp>
      </p:grpSp>
      <p:pic>
        <p:nvPicPr>
          <p:cNvPr id="2072" name="Picture 24" descr="Microsoft Font is → Segoe Ui">
            <a:extLst>
              <a:ext uri="{FF2B5EF4-FFF2-40B4-BE49-F238E27FC236}">
                <a16:creationId xmlns:a16="http://schemas.microsoft.com/office/drawing/2014/main" id="{44D745D4-84CB-DB88-AB1A-2D916BEE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0" y="4246549"/>
            <a:ext cx="774479" cy="5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E4ACFCE5-1007-A04B-83CF-315544824E7C}"/>
              </a:ext>
            </a:extLst>
          </p:cNvPr>
          <p:cNvSpPr txBox="1"/>
          <p:nvPr/>
        </p:nvSpPr>
        <p:spPr>
          <a:xfrm>
            <a:off x="3329932" y="1870683"/>
            <a:ext cx="1765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연설문 </a:t>
            </a:r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분석 및 정제</a:t>
            </a:r>
            <a:endParaRPr lang="ko-KR" altLang="en-US" sz="1200" b="1" u="sng" dirty="0"/>
          </a:p>
        </p:txBody>
      </p:sp>
      <p:sp>
        <p:nvSpPr>
          <p:cNvPr id="266" name="사각형: 둥근 모서리 79">
            <a:extLst>
              <a:ext uri="{FF2B5EF4-FFF2-40B4-BE49-F238E27FC236}">
                <a16:creationId xmlns:a16="http://schemas.microsoft.com/office/drawing/2014/main" id="{4574BB5E-1E7B-0019-E485-03E05AB9686C}"/>
              </a:ext>
            </a:extLst>
          </p:cNvPr>
          <p:cNvSpPr/>
          <p:nvPr/>
        </p:nvSpPr>
        <p:spPr>
          <a:xfrm>
            <a:off x="531412" y="3165356"/>
            <a:ext cx="1967731" cy="862078"/>
          </a:xfrm>
          <a:prstGeom prst="roundRect">
            <a:avLst>
              <a:gd name="adj" fmla="val 13543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16EA1E80-F313-E2B1-ED03-9E8937BD484B}"/>
              </a:ext>
            </a:extLst>
          </p:cNvPr>
          <p:cNvGrpSpPr/>
          <p:nvPr/>
        </p:nvGrpSpPr>
        <p:grpSpPr>
          <a:xfrm>
            <a:off x="755517" y="3276133"/>
            <a:ext cx="740924" cy="711150"/>
            <a:chOff x="610906" y="3258585"/>
            <a:chExt cx="740924" cy="711150"/>
          </a:xfrm>
        </p:grpSpPr>
        <p:pic>
          <p:nvPicPr>
            <p:cNvPr id="2066" name="Picture 18" descr="Python (programming language) - Wikipedia">
              <a:extLst>
                <a:ext uri="{FF2B5EF4-FFF2-40B4-BE49-F238E27FC236}">
                  <a16:creationId xmlns:a16="http://schemas.microsoft.com/office/drawing/2014/main" id="{0E2D42C0-EF85-1CE3-1DEB-9ADE50BC0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58" y="325858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3AF410AC-4AE5-88F8-D923-802588791CF4}"/>
                </a:ext>
              </a:extLst>
            </p:cNvPr>
            <p:cNvSpPr txBox="1"/>
            <p:nvPr/>
          </p:nvSpPr>
          <p:spPr>
            <a:xfrm>
              <a:off x="610906" y="3708125"/>
              <a:ext cx="740924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크롤링</a:t>
              </a:r>
              <a:endParaRPr lang="ko-KR" altLang="en-US" sz="1100" dirty="0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1893B48B-9035-663C-1E3D-8A1C10485B76}"/>
              </a:ext>
            </a:extLst>
          </p:cNvPr>
          <p:cNvGrpSpPr/>
          <p:nvPr/>
        </p:nvGrpSpPr>
        <p:grpSpPr>
          <a:xfrm>
            <a:off x="1683666" y="3205508"/>
            <a:ext cx="734311" cy="764198"/>
            <a:chOff x="1666400" y="3187960"/>
            <a:chExt cx="734311" cy="764198"/>
          </a:xfrm>
        </p:grpSpPr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AEE30BB5-CAB1-E4C7-6A72-36439D4E8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1814801" y="3187960"/>
              <a:ext cx="437509" cy="49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1DDB1C4B-F4A7-E601-38CE-CF96167EEA59}"/>
                </a:ext>
              </a:extLst>
            </p:cNvPr>
            <p:cNvSpPr txBox="1"/>
            <p:nvPr/>
          </p:nvSpPr>
          <p:spPr>
            <a:xfrm>
              <a:off x="1666400" y="3708125"/>
              <a:ext cx="734311" cy="244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Data Frame</a:t>
              </a:r>
              <a:endParaRPr lang="ko-KR" altLang="en-US" sz="1100" dirty="0"/>
            </a:p>
          </p:txBody>
        </p:sp>
      </p:grpSp>
      <p:sp>
        <p:nvSpPr>
          <p:cNvPr id="284" name="타원 283">
            <a:extLst>
              <a:ext uri="{FF2B5EF4-FFF2-40B4-BE49-F238E27FC236}">
                <a16:creationId xmlns:a16="http://schemas.microsoft.com/office/drawing/2014/main" id="{8DC8F36E-F630-961C-E64C-B95366960538}"/>
              </a:ext>
            </a:extLst>
          </p:cNvPr>
          <p:cNvSpPr/>
          <p:nvPr/>
        </p:nvSpPr>
        <p:spPr>
          <a:xfrm>
            <a:off x="531412" y="2204043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81C497A3-1604-6486-A537-BDF61FE0E006}"/>
              </a:ext>
            </a:extLst>
          </p:cNvPr>
          <p:cNvSpPr/>
          <p:nvPr/>
        </p:nvSpPr>
        <p:spPr>
          <a:xfrm>
            <a:off x="531412" y="3165356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2D7FC6E7-9D56-2CFF-A13E-C7AABA5FBBEC}"/>
              </a:ext>
            </a:extLst>
          </p:cNvPr>
          <p:cNvSpPr/>
          <p:nvPr/>
        </p:nvSpPr>
        <p:spPr>
          <a:xfrm>
            <a:off x="529908" y="4126669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8" name="사각형: 둥근 모서리 79">
            <a:extLst>
              <a:ext uri="{FF2B5EF4-FFF2-40B4-BE49-F238E27FC236}">
                <a16:creationId xmlns:a16="http://schemas.microsoft.com/office/drawing/2014/main" id="{4E99D4A9-3645-70BF-9DEC-ADB16FFA4CAB}"/>
              </a:ext>
            </a:extLst>
          </p:cNvPr>
          <p:cNvSpPr/>
          <p:nvPr/>
        </p:nvSpPr>
        <p:spPr>
          <a:xfrm>
            <a:off x="3229502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9" name="사각형: 둥근 모서리 79">
            <a:extLst>
              <a:ext uri="{FF2B5EF4-FFF2-40B4-BE49-F238E27FC236}">
                <a16:creationId xmlns:a16="http://schemas.microsoft.com/office/drawing/2014/main" id="{BD8BA08F-995E-FBF2-D752-E1A449E931D1}"/>
              </a:ext>
            </a:extLst>
          </p:cNvPr>
          <p:cNvSpPr/>
          <p:nvPr/>
        </p:nvSpPr>
        <p:spPr>
          <a:xfrm>
            <a:off x="3227998" y="4126669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0" name="사각형: 둥근 모서리 79">
            <a:extLst>
              <a:ext uri="{FF2B5EF4-FFF2-40B4-BE49-F238E27FC236}">
                <a16:creationId xmlns:a16="http://schemas.microsoft.com/office/drawing/2014/main" id="{BD6B1DC1-D05F-8749-8155-840F4DF6D5BE}"/>
              </a:ext>
            </a:extLst>
          </p:cNvPr>
          <p:cNvSpPr/>
          <p:nvPr/>
        </p:nvSpPr>
        <p:spPr>
          <a:xfrm>
            <a:off x="3229502" y="3165356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D625871A-0A7E-AD80-03DF-53F49F2ABC6C}"/>
              </a:ext>
            </a:extLst>
          </p:cNvPr>
          <p:cNvSpPr/>
          <p:nvPr/>
        </p:nvSpPr>
        <p:spPr>
          <a:xfrm>
            <a:off x="3229502" y="2204043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8FDD9D6-4E54-9CF6-7DB9-1552FFACEEB4}"/>
              </a:ext>
            </a:extLst>
          </p:cNvPr>
          <p:cNvSpPr/>
          <p:nvPr/>
        </p:nvSpPr>
        <p:spPr>
          <a:xfrm>
            <a:off x="3229502" y="3165356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5F6C2CD1-81C4-B4E0-E773-890B5A4C9225}"/>
              </a:ext>
            </a:extLst>
          </p:cNvPr>
          <p:cNvSpPr/>
          <p:nvPr/>
        </p:nvSpPr>
        <p:spPr>
          <a:xfrm>
            <a:off x="3227998" y="4126669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48D282FE-B012-6EF1-1DA0-3B82C1B48E2A}"/>
              </a:ext>
            </a:extLst>
          </p:cNvPr>
          <p:cNvGrpSpPr/>
          <p:nvPr/>
        </p:nvGrpSpPr>
        <p:grpSpPr>
          <a:xfrm>
            <a:off x="3372283" y="2297265"/>
            <a:ext cx="941938" cy="711150"/>
            <a:chOff x="3374417" y="2297265"/>
            <a:chExt cx="941938" cy="711150"/>
          </a:xfrm>
        </p:grpSpPr>
        <p:pic>
          <p:nvPicPr>
            <p:cNvPr id="305" name="Picture 18" descr="Python (programming language) - Wikipedia">
              <a:extLst>
                <a:ext uri="{FF2B5EF4-FFF2-40B4-BE49-F238E27FC236}">
                  <a16:creationId xmlns:a16="http://schemas.microsoft.com/office/drawing/2014/main" id="{82669A67-3DC5-533B-BE98-E6D9DDC19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B698AECF-17A3-AE73-A4A2-119839D5C5AE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형태소 분석</a:t>
              </a:r>
              <a:endParaRPr lang="ko-KR" altLang="en-US" sz="1100" dirty="0"/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86E7A7F8-F89B-D7A0-2AB5-F32E7664CA6D}"/>
              </a:ext>
            </a:extLst>
          </p:cNvPr>
          <p:cNvSpPr txBox="1"/>
          <p:nvPr/>
        </p:nvSpPr>
        <p:spPr>
          <a:xfrm>
            <a:off x="4299076" y="2204043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명사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동사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형용사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F7BA726-AD6F-98B2-95B9-529DC7788D0C}"/>
              </a:ext>
            </a:extLst>
          </p:cNvPr>
          <p:cNvSpPr txBox="1"/>
          <p:nvPr/>
        </p:nvSpPr>
        <p:spPr>
          <a:xfrm>
            <a:off x="4500795" y="2727567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3D4BF41D-8364-C8E0-73C5-C05AB7F5BF0E}"/>
              </a:ext>
            </a:extLst>
          </p:cNvPr>
          <p:cNvGrpSpPr/>
          <p:nvPr/>
        </p:nvGrpSpPr>
        <p:grpSpPr>
          <a:xfrm>
            <a:off x="3308511" y="3253880"/>
            <a:ext cx="1069482" cy="711150"/>
            <a:chOff x="3389021" y="3253880"/>
            <a:chExt cx="1069482" cy="711150"/>
          </a:xfrm>
        </p:grpSpPr>
        <p:pic>
          <p:nvPicPr>
            <p:cNvPr id="309" name="Picture 18" descr="Python (programming language) - Wikipedia">
              <a:extLst>
                <a:ext uri="{FF2B5EF4-FFF2-40B4-BE49-F238E27FC236}">
                  <a16:creationId xmlns:a16="http://schemas.microsoft.com/office/drawing/2014/main" id="{AD1EA775-3E12-7C48-C406-CA922DF31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252" y="3253880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9241657-6516-92EF-C62B-928B02C349F8}"/>
                </a:ext>
              </a:extLst>
            </p:cNvPr>
            <p:cNvSpPr txBox="1"/>
            <p:nvPr/>
          </p:nvSpPr>
          <p:spPr>
            <a:xfrm>
              <a:off x="3389021" y="3703420"/>
              <a:ext cx="10694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불용어</a:t>
              </a:r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 설정 및 제외</a:t>
              </a:r>
              <a:endParaRPr lang="ko-KR" altLang="en-US" sz="1100" dirty="0"/>
            </a:p>
          </p:txBody>
        </p:sp>
      </p:grp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71AF955D-8B2E-3457-C4E0-AD0CC41B3D80}"/>
              </a:ext>
            </a:extLst>
          </p:cNvPr>
          <p:cNvGrpSpPr/>
          <p:nvPr/>
        </p:nvGrpSpPr>
        <p:grpSpPr>
          <a:xfrm>
            <a:off x="3308511" y="4202133"/>
            <a:ext cx="1069482" cy="711150"/>
            <a:chOff x="3322793" y="4216197"/>
            <a:chExt cx="1069482" cy="711150"/>
          </a:xfrm>
        </p:grpSpPr>
        <p:pic>
          <p:nvPicPr>
            <p:cNvPr id="311" name="Picture 18" descr="Python (programming language) - Wikipedia">
              <a:extLst>
                <a:ext uri="{FF2B5EF4-FFF2-40B4-BE49-F238E27FC236}">
                  <a16:creationId xmlns:a16="http://schemas.microsoft.com/office/drawing/2014/main" id="{726286A6-1613-F20E-6294-DD8EA75D7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024" y="4216197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2E9E85FF-5E29-C6DE-4089-1EB3E680221B}"/>
                </a:ext>
              </a:extLst>
            </p:cNvPr>
            <p:cNvSpPr txBox="1"/>
            <p:nvPr/>
          </p:nvSpPr>
          <p:spPr>
            <a:xfrm>
              <a:off x="3322793" y="4665737"/>
              <a:ext cx="10694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출현 빈도순 정렬</a:t>
              </a:r>
              <a:endParaRPr lang="ko-KR" altLang="en-US" sz="1100" dirty="0"/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64EF7BA7-BA36-F51C-C050-C73DBFEABAEE}"/>
              </a:ext>
            </a:extLst>
          </p:cNvPr>
          <p:cNvSpPr txBox="1"/>
          <p:nvPr/>
        </p:nvSpPr>
        <p:spPr>
          <a:xfrm>
            <a:off x="4291676" y="3165356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것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합니다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것이며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  <a:endParaRPr kumimoji="1" lang="ko-KR" altLang="en-US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58C9A0A-CB33-C674-EFE3-A5A174A2BA83}"/>
              </a:ext>
            </a:extLst>
          </p:cNvPr>
          <p:cNvSpPr txBox="1"/>
          <p:nvPr/>
        </p:nvSpPr>
        <p:spPr>
          <a:xfrm>
            <a:off x="4493395" y="3687831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645C9EBB-FB28-1FE0-890B-EF6432682A73}"/>
              </a:ext>
            </a:extLst>
          </p:cNvPr>
          <p:cNvSpPr txBox="1"/>
          <p:nvPr/>
        </p:nvSpPr>
        <p:spPr>
          <a:xfrm>
            <a:off x="4297572" y="4127718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사회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평화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국민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  <a:endParaRPr kumimoji="1" lang="ko-KR" altLang="en-US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4A4E259-E9B5-E6E9-0F35-18B6B2D228F8}"/>
              </a:ext>
            </a:extLst>
          </p:cNvPr>
          <p:cNvSpPr txBox="1"/>
          <p:nvPr/>
        </p:nvSpPr>
        <p:spPr>
          <a:xfrm>
            <a:off x="4499291" y="4650193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57" name="사각형: 둥근 모서리 79">
            <a:extLst>
              <a:ext uri="{FF2B5EF4-FFF2-40B4-BE49-F238E27FC236}">
                <a16:creationId xmlns:a16="http://schemas.microsoft.com/office/drawing/2014/main" id="{1824356C-14A2-12E0-9B98-EFEAF988CE7B}"/>
              </a:ext>
            </a:extLst>
          </p:cNvPr>
          <p:cNvSpPr/>
          <p:nvPr/>
        </p:nvSpPr>
        <p:spPr>
          <a:xfrm>
            <a:off x="5926840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61" name="사각형: 둥근 모서리 79">
            <a:extLst>
              <a:ext uri="{FF2B5EF4-FFF2-40B4-BE49-F238E27FC236}">
                <a16:creationId xmlns:a16="http://schemas.microsoft.com/office/drawing/2014/main" id="{EDCA3C93-EDAF-0399-DB8E-E165590FD85C}"/>
              </a:ext>
            </a:extLst>
          </p:cNvPr>
          <p:cNvSpPr/>
          <p:nvPr/>
        </p:nvSpPr>
        <p:spPr>
          <a:xfrm>
            <a:off x="5926840" y="3165356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A9B567FD-84D9-2BEC-FC3C-4BEDB1DD99B4}"/>
              </a:ext>
            </a:extLst>
          </p:cNvPr>
          <p:cNvSpPr txBox="1"/>
          <p:nvPr/>
        </p:nvSpPr>
        <p:spPr>
          <a:xfrm>
            <a:off x="6307069" y="1870683"/>
            <a:ext cx="1205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시각화</a:t>
            </a:r>
            <a:endParaRPr lang="ko-KR" altLang="en-US" sz="1200" b="1" u="sng" dirty="0"/>
          </a:p>
        </p:txBody>
      </p:sp>
      <p:grpSp>
        <p:nvGrpSpPr>
          <p:cNvPr id="2071" name="그룹 2070">
            <a:extLst>
              <a:ext uri="{FF2B5EF4-FFF2-40B4-BE49-F238E27FC236}">
                <a16:creationId xmlns:a16="http://schemas.microsoft.com/office/drawing/2014/main" id="{459EF08A-FD26-0FFB-5292-C7B5B5704C64}"/>
              </a:ext>
            </a:extLst>
          </p:cNvPr>
          <p:cNvGrpSpPr/>
          <p:nvPr/>
        </p:nvGrpSpPr>
        <p:grpSpPr>
          <a:xfrm>
            <a:off x="5926840" y="2279507"/>
            <a:ext cx="941938" cy="711150"/>
            <a:chOff x="3374417" y="2297265"/>
            <a:chExt cx="941938" cy="711150"/>
          </a:xfrm>
        </p:grpSpPr>
        <p:pic>
          <p:nvPicPr>
            <p:cNvPr id="2073" name="Picture 18" descr="Python (programming language) - Wikipedia">
              <a:extLst>
                <a:ext uri="{FF2B5EF4-FFF2-40B4-BE49-F238E27FC236}">
                  <a16:creationId xmlns:a16="http://schemas.microsoft.com/office/drawing/2014/main" id="{3B49D554-FF9F-D484-4702-DDE9F315C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D4F36ED4-529E-AD5D-FF35-02D9D3B3379A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워드클라우드</a:t>
              </a:r>
              <a:endParaRPr lang="ko-KR" altLang="en-US" sz="1100" dirty="0"/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4C4A3247-9DC6-0278-B688-2BCAB545F992}"/>
              </a:ext>
            </a:extLst>
          </p:cNvPr>
          <p:cNvGrpSpPr/>
          <p:nvPr/>
        </p:nvGrpSpPr>
        <p:grpSpPr>
          <a:xfrm>
            <a:off x="5926840" y="3240820"/>
            <a:ext cx="941938" cy="711150"/>
            <a:chOff x="6070453" y="3293393"/>
            <a:chExt cx="941938" cy="711150"/>
          </a:xfrm>
        </p:grpSpPr>
        <p:pic>
          <p:nvPicPr>
            <p:cNvPr id="2079" name="Picture 18" descr="Python (programming language) - Wikipedia">
              <a:extLst>
                <a:ext uri="{FF2B5EF4-FFF2-40B4-BE49-F238E27FC236}">
                  <a16:creationId xmlns:a16="http://schemas.microsoft.com/office/drawing/2014/main" id="{BD0BCA72-D20F-1974-B2C7-E26BAE4B0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912" y="3293393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CA37A773-05C0-1336-3DA1-CF09D198C98F}"/>
                </a:ext>
              </a:extLst>
            </p:cNvPr>
            <p:cNvSpPr txBox="1"/>
            <p:nvPr/>
          </p:nvSpPr>
          <p:spPr>
            <a:xfrm>
              <a:off x="6070453" y="3742933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막대 그래프</a:t>
              </a:r>
              <a:endParaRPr lang="ko-KR" altLang="en-US" sz="1100" dirty="0"/>
            </a:p>
          </p:txBody>
        </p:sp>
      </p:grpSp>
      <p:sp>
        <p:nvSpPr>
          <p:cNvPr id="2082" name="TextBox 2081">
            <a:extLst>
              <a:ext uri="{FF2B5EF4-FFF2-40B4-BE49-F238E27FC236}">
                <a16:creationId xmlns:a16="http://schemas.microsoft.com/office/drawing/2014/main" id="{09253D0E-3CEA-8D90-8F08-50277A4A6BCB}"/>
              </a:ext>
            </a:extLst>
          </p:cNvPr>
          <p:cNvSpPr txBox="1"/>
          <p:nvPr/>
        </p:nvSpPr>
        <p:spPr>
          <a:xfrm>
            <a:off x="9004405" y="1870683"/>
            <a:ext cx="1205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배포 </a:t>
            </a:r>
            <a:r>
              <a:rPr lang="en-US" altLang="ko-KR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altLang="ko-KR" sz="1200" b="1" u="sng" spc="-138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Streamlit</a:t>
            </a:r>
            <a:r>
              <a:rPr lang="en-US" altLang="ko-KR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ko-KR" altLang="en-US" sz="1200" b="1" u="sng" dirty="0"/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53C6BC51-D0F7-0B9B-0359-CF8DA5B5BA71}"/>
              </a:ext>
            </a:extLst>
          </p:cNvPr>
          <p:cNvSpPr txBox="1"/>
          <p:nvPr/>
        </p:nvSpPr>
        <p:spPr>
          <a:xfrm>
            <a:off x="6665254" y="2392516"/>
            <a:ext cx="122091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출현 빈도 기준 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Top20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DFDE0621-E735-176C-B310-33F7627E9B44}"/>
              </a:ext>
            </a:extLst>
          </p:cNvPr>
          <p:cNvSpPr txBox="1"/>
          <p:nvPr/>
        </p:nvSpPr>
        <p:spPr>
          <a:xfrm>
            <a:off x="6673654" y="3353829"/>
            <a:ext cx="122091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출현 빈도 기준 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Top20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EF7F9D5F-BB51-B9DD-60E5-F2083E52369A}"/>
              </a:ext>
            </a:extLst>
          </p:cNvPr>
          <p:cNvGrpSpPr/>
          <p:nvPr/>
        </p:nvGrpSpPr>
        <p:grpSpPr>
          <a:xfrm>
            <a:off x="5926088" y="4184970"/>
            <a:ext cx="1967731" cy="805766"/>
            <a:chOff x="5926840" y="4184970"/>
            <a:chExt cx="1967731" cy="805766"/>
          </a:xfrm>
        </p:grpSpPr>
        <p:pic>
          <p:nvPicPr>
            <p:cNvPr id="2085" name="그림 2084">
              <a:extLst>
                <a:ext uri="{FF2B5EF4-FFF2-40B4-BE49-F238E27FC236}">
                  <a16:creationId xmlns:a16="http://schemas.microsoft.com/office/drawing/2014/main" id="{C10DC4A8-44AE-D202-8F3C-9BC7ECE60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5926840" y="4184970"/>
              <a:ext cx="801563" cy="8037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86" name="Picture 28" descr="Python Charts - Beautiful Bar Charts in Matplotlib">
              <a:extLst>
                <a:ext uri="{FF2B5EF4-FFF2-40B4-BE49-F238E27FC236}">
                  <a16:creationId xmlns:a16="http://schemas.microsoft.com/office/drawing/2014/main" id="{9A2C6F8B-AE9C-4729-297C-1F392B549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4503" y="4184970"/>
              <a:ext cx="1080068" cy="805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094" name="사각형: 둥근 모서리 79">
            <a:extLst>
              <a:ext uri="{FF2B5EF4-FFF2-40B4-BE49-F238E27FC236}">
                <a16:creationId xmlns:a16="http://schemas.microsoft.com/office/drawing/2014/main" id="{DE4F94F0-777A-AB23-1B70-47C84B85E48E}"/>
              </a:ext>
            </a:extLst>
          </p:cNvPr>
          <p:cNvSpPr/>
          <p:nvPr/>
        </p:nvSpPr>
        <p:spPr>
          <a:xfrm>
            <a:off x="8623424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093" name="그룹 2092">
            <a:extLst>
              <a:ext uri="{FF2B5EF4-FFF2-40B4-BE49-F238E27FC236}">
                <a16:creationId xmlns:a16="http://schemas.microsoft.com/office/drawing/2014/main" id="{D1E272C7-0D49-0365-86C1-A93443E5326E}"/>
              </a:ext>
            </a:extLst>
          </p:cNvPr>
          <p:cNvGrpSpPr/>
          <p:nvPr/>
        </p:nvGrpSpPr>
        <p:grpSpPr>
          <a:xfrm>
            <a:off x="8694943" y="3253813"/>
            <a:ext cx="908884" cy="685165"/>
            <a:chOff x="9261791" y="2448462"/>
            <a:chExt cx="908884" cy="685165"/>
          </a:xfrm>
        </p:grpSpPr>
        <p:pic>
          <p:nvPicPr>
            <p:cNvPr id="2088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40A5E03C-0DDA-C7D3-EFEC-EED8DF1EB6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7" t="48790" r="156" b="1"/>
            <a:stretch/>
          </p:blipFill>
          <p:spPr bwMode="auto">
            <a:xfrm>
              <a:off x="9261791" y="2449861"/>
              <a:ext cx="241577" cy="3559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89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699105F9-D27D-4077-05A9-A8F12AA40D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3" b="51377"/>
            <a:stretch/>
          </p:blipFill>
          <p:spPr bwMode="auto">
            <a:xfrm>
              <a:off x="9557009" y="2448462"/>
              <a:ext cx="281273" cy="3587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0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0CFDD199-BCE5-0435-3578-EB43503415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5" r="34101" b="51491"/>
            <a:stretch/>
          </p:blipFill>
          <p:spPr bwMode="auto">
            <a:xfrm>
              <a:off x="9876709" y="2448880"/>
              <a:ext cx="293966" cy="357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1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73553FC4-B0B1-31A5-33EE-E965216370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r="64373"/>
            <a:stretch/>
          </p:blipFill>
          <p:spPr bwMode="auto">
            <a:xfrm>
              <a:off x="9379119" y="2755901"/>
              <a:ext cx="302139" cy="3762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2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7DABAFCA-50CC-CC3D-532E-4D14D6B8F8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3" t="48804" r="30524"/>
            <a:stretch/>
          </p:blipFill>
          <p:spPr bwMode="auto">
            <a:xfrm>
              <a:off x="9714033" y="2755901"/>
              <a:ext cx="286925" cy="3777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095" name="그룹 2094">
            <a:extLst>
              <a:ext uri="{FF2B5EF4-FFF2-40B4-BE49-F238E27FC236}">
                <a16:creationId xmlns:a16="http://schemas.microsoft.com/office/drawing/2014/main" id="{8C1C5C9C-F1D8-4234-0B0C-0FCA2F014D41}"/>
              </a:ext>
            </a:extLst>
          </p:cNvPr>
          <p:cNvGrpSpPr/>
          <p:nvPr/>
        </p:nvGrpSpPr>
        <p:grpSpPr>
          <a:xfrm>
            <a:off x="8623424" y="2279507"/>
            <a:ext cx="941938" cy="711150"/>
            <a:chOff x="3374417" y="2297265"/>
            <a:chExt cx="941938" cy="711150"/>
          </a:xfrm>
        </p:grpSpPr>
        <p:pic>
          <p:nvPicPr>
            <p:cNvPr id="2096" name="Picture 18" descr="Python (programming language) - Wikipedia">
              <a:extLst>
                <a:ext uri="{FF2B5EF4-FFF2-40B4-BE49-F238E27FC236}">
                  <a16:creationId xmlns:a16="http://schemas.microsoft.com/office/drawing/2014/main" id="{D9EB7798-64B4-BC80-93E5-DA2A5F59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4EEF46E0-1AD9-86A4-F0AB-061AEDC1B31B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100" dirty="0" err="1"/>
                <a:t>Streamlit</a:t>
              </a:r>
              <a:endParaRPr lang="ko-KR" altLang="en-US" sz="1100" dirty="0"/>
            </a:p>
          </p:txBody>
        </p:sp>
      </p:grpSp>
      <p:sp>
        <p:nvSpPr>
          <p:cNvPr id="2098" name="TextBox 2097">
            <a:extLst>
              <a:ext uri="{FF2B5EF4-FFF2-40B4-BE49-F238E27FC236}">
                <a16:creationId xmlns:a16="http://schemas.microsoft.com/office/drawing/2014/main" id="{2622A9BE-8B49-9822-6FED-B4D68ED7F954}"/>
              </a:ext>
            </a:extLst>
          </p:cNvPr>
          <p:cNvSpPr txBox="1"/>
          <p:nvPr/>
        </p:nvSpPr>
        <p:spPr>
          <a:xfrm>
            <a:off x="9649216" y="2284217"/>
            <a:ext cx="94193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지도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날짜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099" name="Picture 32">
            <a:extLst>
              <a:ext uri="{FF2B5EF4-FFF2-40B4-BE49-F238E27FC236}">
                <a16:creationId xmlns:a16="http://schemas.microsoft.com/office/drawing/2014/main" id="{ABFC46D7-EB9E-81E7-F5F8-442B926A8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t="21873" r="21881" b="20146"/>
          <a:stretch/>
        </p:blipFill>
        <p:spPr bwMode="auto">
          <a:xfrm>
            <a:off x="9934603" y="3259592"/>
            <a:ext cx="656553" cy="6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1" name="Picture 36">
            <a:extLst>
              <a:ext uri="{FF2B5EF4-FFF2-40B4-BE49-F238E27FC236}">
                <a16:creationId xmlns:a16="http://schemas.microsoft.com/office/drawing/2014/main" id="{365AC6EC-764F-5544-3F8B-B480D114C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10372"/>
          <a:stretch/>
        </p:blipFill>
        <p:spPr bwMode="auto">
          <a:xfrm>
            <a:off x="9224511" y="4252094"/>
            <a:ext cx="765556" cy="73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3" name="Google Shape;1607;p163">
            <a:extLst>
              <a:ext uri="{FF2B5EF4-FFF2-40B4-BE49-F238E27FC236}">
                <a16:creationId xmlns:a16="http://schemas.microsoft.com/office/drawing/2014/main" id="{D8BC0BD4-647F-AD68-F818-4300DBD69335}"/>
              </a:ext>
            </a:extLst>
          </p:cNvPr>
          <p:cNvSpPr/>
          <p:nvPr/>
        </p:nvSpPr>
        <p:spPr>
          <a:xfrm>
            <a:off x="345277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5" name="Google Shape;1607;p163">
            <a:extLst>
              <a:ext uri="{FF2B5EF4-FFF2-40B4-BE49-F238E27FC236}">
                <a16:creationId xmlns:a16="http://schemas.microsoft.com/office/drawing/2014/main" id="{96049EAD-23C5-33DE-97D9-734454145DA0}"/>
              </a:ext>
            </a:extLst>
          </p:cNvPr>
          <p:cNvSpPr/>
          <p:nvPr/>
        </p:nvSpPr>
        <p:spPr>
          <a:xfrm>
            <a:off x="3042615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6" name="오른쪽 화살표 89">
            <a:extLst>
              <a:ext uri="{FF2B5EF4-FFF2-40B4-BE49-F238E27FC236}">
                <a16:creationId xmlns:a16="http://schemas.microsoft.com/office/drawing/2014/main" id="{A6155F0B-1E2E-3F48-B7B7-5C1A9A0C623A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4043522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07" name="Google Shape;1607;p163">
            <a:extLst>
              <a:ext uri="{FF2B5EF4-FFF2-40B4-BE49-F238E27FC236}">
                <a16:creationId xmlns:a16="http://schemas.microsoft.com/office/drawing/2014/main" id="{AE96D137-C224-B548-427B-FD28B27A9647}"/>
              </a:ext>
            </a:extLst>
          </p:cNvPr>
          <p:cNvSpPr/>
          <p:nvPr/>
        </p:nvSpPr>
        <p:spPr>
          <a:xfrm>
            <a:off x="5739953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8" name="오른쪽 화살표 89">
            <a:extLst>
              <a:ext uri="{FF2B5EF4-FFF2-40B4-BE49-F238E27FC236}">
                <a16:creationId xmlns:a16="http://schemas.microsoft.com/office/drawing/2014/main" id="{0F8D7A4A-3979-2D2B-3F41-2C246C90DE7A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6740860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09" name="Google Shape;1607;p163">
            <a:extLst>
              <a:ext uri="{FF2B5EF4-FFF2-40B4-BE49-F238E27FC236}">
                <a16:creationId xmlns:a16="http://schemas.microsoft.com/office/drawing/2014/main" id="{D48E525D-E90A-15E0-4105-30532E562E86}"/>
              </a:ext>
            </a:extLst>
          </p:cNvPr>
          <p:cNvSpPr/>
          <p:nvPr/>
        </p:nvSpPr>
        <p:spPr>
          <a:xfrm>
            <a:off x="8437289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10" name="오른쪽 화살표 89">
            <a:extLst>
              <a:ext uri="{FF2B5EF4-FFF2-40B4-BE49-F238E27FC236}">
                <a16:creationId xmlns:a16="http://schemas.microsoft.com/office/drawing/2014/main" id="{5F7549E5-9E3C-A06A-AEBA-6D6A82D142F1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9438196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D465CC51-7E97-222D-73B2-4F5A1D576F9A}"/>
              </a:ext>
            </a:extLst>
          </p:cNvPr>
          <p:cNvSpPr txBox="1"/>
          <p:nvPr/>
        </p:nvSpPr>
        <p:spPr>
          <a:xfrm>
            <a:off x="444916" y="5456650"/>
            <a:ext cx="2222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Request / 2.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BeautifulSoup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2115" name="TextBox 2114">
            <a:extLst>
              <a:ext uri="{FF2B5EF4-FFF2-40B4-BE49-F238E27FC236}">
                <a16:creationId xmlns:a16="http://schemas.microsoft.com/office/drawing/2014/main" id="{98D40757-DB18-C256-3D19-64983CB44F2A}"/>
              </a:ext>
            </a:extLst>
          </p:cNvPr>
          <p:cNvSpPr txBox="1"/>
          <p:nvPr/>
        </p:nvSpPr>
        <p:spPr>
          <a:xfrm>
            <a:off x="5739953" y="5490040"/>
            <a:ext cx="1239609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matplotlip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wordcloud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PIL</a:t>
            </a:r>
            <a:endParaRPr lang="ko-KR" altLang="en-US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14F3CC34-A313-6AFE-2331-4CD14D2CC636}"/>
              </a:ext>
            </a:extLst>
          </p:cNvPr>
          <p:cNvSpPr txBox="1"/>
          <p:nvPr/>
        </p:nvSpPr>
        <p:spPr>
          <a:xfrm>
            <a:off x="9150992" y="5456650"/>
            <a:ext cx="912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Streamlit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128" name="그룹 2127">
            <a:extLst>
              <a:ext uri="{FF2B5EF4-FFF2-40B4-BE49-F238E27FC236}">
                <a16:creationId xmlns:a16="http://schemas.microsoft.com/office/drawing/2014/main" id="{B87EBA98-8A78-2AF2-01C4-71578FF274EB}"/>
              </a:ext>
            </a:extLst>
          </p:cNvPr>
          <p:cNvGrpSpPr/>
          <p:nvPr/>
        </p:nvGrpSpPr>
        <p:grpSpPr>
          <a:xfrm>
            <a:off x="489272" y="5779595"/>
            <a:ext cx="2052011" cy="455133"/>
            <a:chOff x="615066" y="5857182"/>
            <a:chExt cx="2052011" cy="455133"/>
          </a:xfrm>
        </p:grpSpPr>
        <p:pic>
          <p:nvPicPr>
            <p:cNvPr id="2120" name="Picture 46">
              <a:extLst>
                <a:ext uri="{FF2B5EF4-FFF2-40B4-BE49-F238E27FC236}">
                  <a16:creationId xmlns:a16="http://schemas.microsoft.com/office/drawing/2014/main" id="{23A33D4E-026B-BB14-F108-657A06826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564" y="5869764"/>
              <a:ext cx="1232513" cy="44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2" name="Picture 50" descr="With request lib deprecated for some time now, what do you use to make  requests in Node.js? : r/node">
              <a:extLst>
                <a:ext uri="{FF2B5EF4-FFF2-40B4-BE49-F238E27FC236}">
                  <a16:creationId xmlns:a16="http://schemas.microsoft.com/office/drawing/2014/main" id="{D8D5405E-EF36-27FD-D0F2-E39E5C8DB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66" y="5857182"/>
              <a:ext cx="445929" cy="445929"/>
            </a:xfrm>
            <a:prstGeom prst="roundRect">
              <a:avLst>
                <a:gd name="adj" fmla="val 47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124" name="TextBox 2123">
            <a:extLst>
              <a:ext uri="{FF2B5EF4-FFF2-40B4-BE49-F238E27FC236}">
                <a16:creationId xmlns:a16="http://schemas.microsoft.com/office/drawing/2014/main" id="{E2DC9C28-0942-F669-3AEC-E65502EAB8E7}"/>
              </a:ext>
            </a:extLst>
          </p:cNvPr>
          <p:cNvSpPr txBox="1"/>
          <p:nvPr/>
        </p:nvSpPr>
        <p:spPr>
          <a:xfrm>
            <a:off x="3075198" y="5487130"/>
            <a:ext cx="1643105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konlpy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(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Komoran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collections (Counter)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re</a:t>
            </a:r>
          </a:p>
        </p:txBody>
      </p:sp>
      <p:sp>
        <p:nvSpPr>
          <p:cNvPr id="2127" name="오른쪽 화살표 89">
            <a:extLst>
              <a:ext uri="{FF2B5EF4-FFF2-40B4-BE49-F238E27FC236}">
                <a16:creationId xmlns:a16="http://schemas.microsoft.com/office/drawing/2014/main" id="{52342057-AFBA-8688-0E1E-5FEA5CCB38B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6200000">
            <a:off x="1346184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129" name="Picture 52">
            <a:extLst>
              <a:ext uri="{FF2B5EF4-FFF2-40B4-BE49-F238E27FC236}">
                <a16:creationId xmlns:a16="http://schemas.microsoft.com/office/drawing/2014/main" id="{46BC81A9-757A-CCFC-E271-F0035DB9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154" y="5602540"/>
            <a:ext cx="499105" cy="5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34" name="그룹 2133">
            <a:extLst>
              <a:ext uri="{FF2B5EF4-FFF2-40B4-BE49-F238E27FC236}">
                <a16:creationId xmlns:a16="http://schemas.microsoft.com/office/drawing/2014/main" id="{BDE688E3-E34A-BAF6-0784-ABF31FE11343}"/>
              </a:ext>
            </a:extLst>
          </p:cNvPr>
          <p:cNvGrpSpPr/>
          <p:nvPr/>
        </p:nvGrpSpPr>
        <p:grpSpPr>
          <a:xfrm>
            <a:off x="8519823" y="5765447"/>
            <a:ext cx="2174933" cy="373534"/>
            <a:chOff x="8513387" y="5765447"/>
            <a:chExt cx="2174933" cy="373534"/>
          </a:xfrm>
        </p:grpSpPr>
        <p:pic>
          <p:nvPicPr>
            <p:cNvPr id="2130" name="Picture 54">
              <a:extLst>
                <a:ext uri="{FF2B5EF4-FFF2-40B4-BE49-F238E27FC236}">
                  <a16:creationId xmlns:a16="http://schemas.microsoft.com/office/drawing/2014/main" id="{6DBC066C-2681-41DF-6E83-CFCFDA8DF6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3" t="23645" r="18400" b="21739"/>
            <a:stretch/>
          </p:blipFill>
          <p:spPr bwMode="auto">
            <a:xfrm>
              <a:off x="8513387" y="5765447"/>
              <a:ext cx="813708" cy="37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2" name="Picture 56" descr="Python logo vector - Download logo Python vector">
              <a:extLst>
                <a:ext uri="{FF2B5EF4-FFF2-40B4-BE49-F238E27FC236}">
                  <a16:creationId xmlns:a16="http://schemas.microsoft.com/office/drawing/2014/main" id="{64BA06E8-CA89-6825-57F8-0BB8254C46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36" b="34984"/>
            <a:stretch/>
          </p:blipFill>
          <p:spPr bwMode="auto">
            <a:xfrm>
              <a:off x="9434110" y="5768598"/>
              <a:ext cx="1254210" cy="36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36" name="그림 2135">
            <a:extLst>
              <a:ext uri="{FF2B5EF4-FFF2-40B4-BE49-F238E27FC236}">
                <a16:creationId xmlns:a16="http://schemas.microsoft.com/office/drawing/2014/main" id="{72432887-7E57-E48C-E37C-22B0C343C75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76282" y="5739860"/>
            <a:ext cx="1355006" cy="3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286">
            <a:extLst>
              <a:ext uri="{FF2B5EF4-FFF2-40B4-BE49-F238E27FC236}">
                <a16:creationId xmlns:a16="http://schemas.microsoft.com/office/drawing/2014/main" id="{7A41EB4E-DA07-61E6-2E79-376623880CC0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7648E5-DEAA-F5FC-66BD-AF485DD22086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5DBF200-149C-4CF1-C539-C6E9CF59A057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28DB29-10B5-CEBE-B24A-D06E241E85E0}"/>
              </a:ext>
            </a:extLst>
          </p:cNvPr>
          <p:cNvSpPr/>
          <p:nvPr/>
        </p:nvSpPr>
        <p:spPr>
          <a:xfrm>
            <a:off x="4578932" y="812651"/>
            <a:ext cx="1360858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76AE8B-B329-A1EA-BDE9-3EBA94BF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9B543BA7-6C51-FFEA-7009-73378F620DEF}"/>
              </a:ext>
            </a:extLst>
          </p:cNvPr>
          <p:cNvSpPr txBox="1"/>
          <p:nvPr/>
        </p:nvSpPr>
        <p:spPr>
          <a:xfrm>
            <a:off x="4865803" y="855883"/>
            <a:ext cx="10168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수집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Google Shape;1607;p163">
            <a:extLst>
              <a:ext uri="{FF2B5EF4-FFF2-40B4-BE49-F238E27FC236}">
                <a16:creationId xmlns:a16="http://schemas.microsoft.com/office/drawing/2014/main" id="{46DCC713-77E2-543E-3009-E024E9EC96BB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5FEB0-98B7-D2FA-F925-C5571FB456EB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B233A-8171-4E8C-4217-F00C12FCBB04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①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0" name="Picture 7" descr="C:\Users\Administrator\Desktop\02.PNG">
            <a:extLst>
              <a:ext uri="{FF2B5EF4-FFF2-40B4-BE49-F238E27FC236}">
                <a16:creationId xmlns:a16="http://schemas.microsoft.com/office/drawing/2014/main" id="{24994C18-7F64-9186-E81A-A81021E8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02" name="텍스트 개체 틀 241">
            <a:extLst>
              <a:ext uri="{FF2B5EF4-FFF2-40B4-BE49-F238E27FC236}">
                <a16:creationId xmlns:a16="http://schemas.microsoft.com/office/drawing/2014/main" id="{E0EA7D42-B032-5A06-2226-23931BC6FA46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① </a:t>
            </a:r>
            <a:r>
              <a:rPr lang="ko-KR" altLang="en-US" dirty="0"/>
              <a:t>데이터 수집</a:t>
            </a: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74648B09-A1C7-23F2-87B2-80FB8BBCB484}"/>
              </a:ext>
            </a:extLst>
          </p:cNvPr>
          <p:cNvGrpSpPr/>
          <p:nvPr/>
        </p:nvGrpSpPr>
        <p:grpSpPr>
          <a:xfrm>
            <a:off x="593328" y="606813"/>
            <a:ext cx="2628528" cy="1469615"/>
            <a:chOff x="325530" y="495075"/>
            <a:chExt cx="2887914" cy="1614638"/>
          </a:xfrm>
        </p:grpSpPr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E3D3B756-2E5E-2C8D-8D59-44C740A3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687" y="750469"/>
              <a:ext cx="2841757" cy="1333785"/>
            </a:xfrm>
            <a:prstGeom prst="rect">
              <a:avLst/>
            </a:prstGeom>
          </p:spPr>
        </p:pic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FE2AB33-E8CE-6D6F-D7FE-98C6E81A2B94}"/>
                </a:ext>
              </a:extLst>
            </p:cNvPr>
            <p:cNvSpPr/>
            <p:nvPr/>
          </p:nvSpPr>
          <p:spPr>
            <a:xfrm>
              <a:off x="325530" y="724691"/>
              <a:ext cx="715644" cy="1385022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D007736-C04F-9B05-C37D-7641E8F36F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825242" y="495075"/>
              <a:ext cx="340774" cy="34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590113-E032-991B-8BD3-701469158446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A7F615-76B6-31B5-9BB7-3DEAAC2D79EE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265B6A-F576-F2E9-DB87-8E7D85E21633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삼각형 1">
            <a:extLst>
              <a:ext uri="{FF2B5EF4-FFF2-40B4-BE49-F238E27FC236}">
                <a16:creationId xmlns:a16="http://schemas.microsoft.com/office/drawing/2014/main" id="{83F99750-F79F-DC77-1FF5-58FB792F165D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삼각형 1">
            <a:extLst>
              <a:ext uri="{FF2B5EF4-FFF2-40B4-BE49-F238E27FC236}">
                <a16:creationId xmlns:a16="http://schemas.microsoft.com/office/drawing/2014/main" id="{E5BFEA01-BE00-1EBA-ADFB-062730621E7F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35361-F0FF-402F-4523-883EF581F1E7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539BDB-E880-7136-AC0B-37A275776097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170F3-4C9C-AE54-AFE8-D87927083E62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E6198D9-A36C-332F-E43B-8C5065A11A13}"/>
              </a:ext>
            </a:extLst>
          </p:cNvPr>
          <p:cNvGrpSpPr/>
          <p:nvPr/>
        </p:nvGrpSpPr>
        <p:grpSpPr>
          <a:xfrm>
            <a:off x="795411" y="2658658"/>
            <a:ext cx="2224363" cy="3522031"/>
            <a:chOff x="529908" y="1870683"/>
            <a:chExt cx="1969235" cy="3118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82A5DE-82E4-236C-A33A-A62D09E241EA}"/>
                </a:ext>
              </a:extLst>
            </p:cNvPr>
            <p:cNvSpPr txBox="1"/>
            <p:nvPr/>
          </p:nvSpPr>
          <p:spPr>
            <a:xfrm>
              <a:off x="632594" y="1870683"/>
              <a:ext cx="17653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대통령 기록관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크롤링</a:t>
              </a:r>
              <a:endParaRPr lang="ko-KR" altLang="en-US" sz="1400" b="1" u="sng" dirty="0"/>
            </a:p>
          </p:txBody>
        </p:sp>
        <p:sp>
          <p:nvSpPr>
            <p:cNvPr id="10" name="사각형: 둥근 모서리 79">
              <a:extLst>
                <a:ext uri="{FF2B5EF4-FFF2-40B4-BE49-F238E27FC236}">
                  <a16:creationId xmlns:a16="http://schemas.microsoft.com/office/drawing/2014/main" id="{A5A1A636-EBBF-7C6B-CF09-FD60E272F5EA}"/>
                </a:ext>
              </a:extLst>
            </p:cNvPr>
            <p:cNvSpPr/>
            <p:nvPr/>
          </p:nvSpPr>
          <p:spPr>
            <a:xfrm>
              <a:off x="531412" y="2204043"/>
              <a:ext cx="1967731" cy="862078"/>
            </a:xfrm>
            <a:prstGeom prst="roundRect">
              <a:avLst>
                <a:gd name="adj" fmla="val 12011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1DFBE7FF-49A7-11E5-C588-B8EE8D273B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6" t="22551" r="39208" b="20246"/>
            <a:stretch/>
          </p:blipFill>
          <p:spPr bwMode="auto">
            <a:xfrm>
              <a:off x="854162" y="2274982"/>
              <a:ext cx="543635" cy="71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3B1D4B-B438-9D63-E178-44E525E8F921}"/>
                </a:ext>
              </a:extLst>
            </p:cNvPr>
            <p:cNvGrpSpPr/>
            <p:nvPr/>
          </p:nvGrpSpPr>
          <p:grpSpPr>
            <a:xfrm>
              <a:off x="1676944" y="2271644"/>
              <a:ext cx="677510" cy="726877"/>
              <a:chOff x="1692271" y="2128442"/>
              <a:chExt cx="677510" cy="72687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9F6A5-830A-1C23-6EB7-893668062247}"/>
                  </a:ext>
                </a:extLst>
              </p:cNvPr>
              <p:cNvSpPr txBox="1"/>
              <p:nvPr/>
            </p:nvSpPr>
            <p:spPr>
              <a:xfrm>
                <a:off x="1692271" y="2593709"/>
                <a:ext cx="677510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웹 페이지</a:t>
                </a:r>
                <a:endParaRPr lang="ko-KR" altLang="en-US" sz="1100" dirty="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D185630-DBDA-F7C3-D548-AC9ECA4F80D7}"/>
                  </a:ext>
                </a:extLst>
              </p:cNvPr>
              <p:cNvGrpSpPr/>
              <p:nvPr/>
            </p:nvGrpSpPr>
            <p:grpSpPr>
              <a:xfrm>
                <a:off x="1773896" y="2128442"/>
                <a:ext cx="514260" cy="514260"/>
                <a:chOff x="502644" y="3460460"/>
                <a:chExt cx="692120" cy="692120"/>
              </a:xfrm>
            </p:grpSpPr>
            <p:pic>
              <p:nvPicPr>
                <p:cNvPr id="23" name="Picture 12" descr="Webpage Icons - Free SVG &amp; PNG Webpage Images - Noun Project">
                  <a:extLst>
                    <a:ext uri="{FF2B5EF4-FFF2-40B4-BE49-F238E27FC236}">
                      <a16:creationId xmlns:a16="http://schemas.microsoft.com/office/drawing/2014/main" id="{044DC8B2-14DB-C2C4-9108-BC725A3F8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644" y="3460460"/>
                  <a:ext cx="692120" cy="69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3ED800D-FC78-E49C-F72A-66794D9D5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4821" y="3642437"/>
                  <a:ext cx="607766" cy="415213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사각형: 둥근 모서리 79">
              <a:extLst>
                <a:ext uri="{FF2B5EF4-FFF2-40B4-BE49-F238E27FC236}">
                  <a16:creationId xmlns:a16="http://schemas.microsoft.com/office/drawing/2014/main" id="{463D6237-CED7-EBC7-966D-B094823AF95C}"/>
                </a:ext>
              </a:extLst>
            </p:cNvPr>
            <p:cNvSpPr/>
            <p:nvPr/>
          </p:nvSpPr>
          <p:spPr>
            <a:xfrm>
              <a:off x="529908" y="4126669"/>
              <a:ext cx="1967731" cy="862078"/>
            </a:xfrm>
            <a:prstGeom prst="roundRect">
              <a:avLst>
                <a:gd name="adj" fmla="val 13248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BE6707-263D-E092-027A-92EFE5ADE61D}"/>
                </a:ext>
              </a:extLst>
            </p:cNvPr>
            <p:cNvGrpSpPr/>
            <p:nvPr/>
          </p:nvGrpSpPr>
          <p:grpSpPr>
            <a:xfrm>
              <a:off x="1684228" y="4205700"/>
              <a:ext cx="744746" cy="704017"/>
              <a:chOff x="1685645" y="4221465"/>
              <a:chExt cx="744746" cy="704017"/>
            </a:xfrm>
          </p:grpSpPr>
          <p:pic>
            <p:nvPicPr>
              <p:cNvPr id="27" name="Picture 20">
                <a:extLst>
                  <a:ext uri="{FF2B5EF4-FFF2-40B4-BE49-F238E27FC236}">
                    <a16:creationId xmlns:a16="http://schemas.microsoft.com/office/drawing/2014/main" id="{CE52623C-2719-C35B-C9C3-3774305A4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6931" y="4221465"/>
                <a:ext cx="402175" cy="402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17C626-2009-D610-73B2-5B0807E8152D}"/>
                  </a:ext>
                </a:extLst>
              </p:cNvPr>
              <p:cNvSpPr txBox="1"/>
              <p:nvPr/>
            </p:nvSpPr>
            <p:spPr>
              <a:xfrm>
                <a:off x="1685645" y="4663872"/>
                <a:ext cx="74474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엑셀 파일</a:t>
                </a:r>
              </a:p>
            </p:txBody>
          </p:sp>
        </p:grpSp>
        <p:pic>
          <p:nvPicPr>
            <p:cNvPr id="29" name="Picture 24" descr="Microsoft Font is → Segoe Ui">
              <a:extLst>
                <a:ext uri="{FF2B5EF4-FFF2-40B4-BE49-F238E27FC236}">
                  <a16:creationId xmlns:a16="http://schemas.microsoft.com/office/drawing/2014/main" id="{5C645A43-DC9D-807A-F806-FE2190E96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0" y="4246549"/>
              <a:ext cx="774479" cy="5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사각형: 둥근 모서리 79">
              <a:extLst>
                <a:ext uri="{FF2B5EF4-FFF2-40B4-BE49-F238E27FC236}">
                  <a16:creationId xmlns:a16="http://schemas.microsoft.com/office/drawing/2014/main" id="{913B69E7-4DD2-5AAB-B5BE-3D272E55E65B}"/>
                </a:ext>
              </a:extLst>
            </p:cNvPr>
            <p:cNvSpPr/>
            <p:nvPr/>
          </p:nvSpPr>
          <p:spPr>
            <a:xfrm>
              <a:off x="531412" y="3165356"/>
              <a:ext cx="1967731" cy="862078"/>
            </a:xfrm>
            <a:prstGeom prst="roundRect">
              <a:avLst>
                <a:gd name="adj" fmla="val 13543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14896F1-E061-21DC-E5D4-20C12B94B02A}"/>
                </a:ext>
              </a:extLst>
            </p:cNvPr>
            <p:cNvGrpSpPr/>
            <p:nvPr/>
          </p:nvGrpSpPr>
          <p:grpSpPr>
            <a:xfrm>
              <a:off x="755517" y="3276133"/>
              <a:ext cx="740924" cy="711150"/>
              <a:chOff x="610906" y="3258585"/>
              <a:chExt cx="740924" cy="711150"/>
            </a:xfrm>
          </p:grpSpPr>
          <p:pic>
            <p:nvPicPr>
              <p:cNvPr id="34" name="Picture 18" descr="Python (programming language) - Wikipedia">
                <a:extLst>
                  <a:ext uri="{FF2B5EF4-FFF2-40B4-BE49-F238E27FC236}">
                    <a16:creationId xmlns:a16="http://schemas.microsoft.com/office/drawing/2014/main" id="{2BA28126-F7F4-1ED4-741B-2BE99B1030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858" y="3258585"/>
                <a:ext cx="385021" cy="422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3B328C-88AE-4ABE-102F-8D20D5A9CF27}"/>
                  </a:ext>
                </a:extLst>
              </p:cNvPr>
              <p:cNvSpPr txBox="1"/>
              <p:nvPr/>
            </p:nvSpPr>
            <p:spPr>
              <a:xfrm>
                <a:off x="610906" y="3708125"/>
                <a:ext cx="740924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크롤링</a:t>
                </a:r>
                <a:endParaRPr lang="ko-KR" altLang="en-US" sz="1100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94CB86C-A70E-430E-C0BF-774505446B50}"/>
                </a:ext>
              </a:extLst>
            </p:cNvPr>
            <p:cNvGrpSpPr/>
            <p:nvPr/>
          </p:nvGrpSpPr>
          <p:grpSpPr>
            <a:xfrm>
              <a:off x="1683666" y="3205508"/>
              <a:ext cx="734311" cy="764198"/>
              <a:chOff x="1666400" y="3187960"/>
              <a:chExt cx="734311" cy="764198"/>
            </a:xfrm>
          </p:grpSpPr>
          <p:pic>
            <p:nvPicPr>
              <p:cNvPr id="37" name="Picture 22">
                <a:extLst>
                  <a:ext uri="{FF2B5EF4-FFF2-40B4-BE49-F238E27FC236}">
                    <a16:creationId xmlns:a16="http://schemas.microsoft.com/office/drawing/2014/main" id="{C2739860-4874-7BA3-FBB0-2EF497B19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1814801" y="3187960"/>
                <a:ext cx="437509" cy="492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710D0D-F988-90D7-A37B-F07EA016C4FC}"/>
                  </a:ext>
                </a:extLst>
              </p:cNvPr>
              <p:cNvSpPr txBox="1"/>
              <p:nvPr/>
            </p:nvSpPr>
            <p:spPr>
              <a:xfrm>
                <a:off x="1666400" y="3708125"/>
                <a:ext cx="734311" cy="24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Data Frame</a:t>
                </a:r>
                <a:endParaRPr lang="ko-KR" altLang="en-US" sz="1100" dirty="0"/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4E42F2B-7559-D279-7DA5-56B03DEA7A94}"/>
                </a:ext>
              </a:extLst>
            </p:cNvPr>
            <p:cNvSpPr/>
            <p:nvPr/>
          </p:nvSpPr>
          <p:spPr>
            <a:xfrm>
              <a:off x="531412" y="2204043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1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6A0CA74-26A5-ECBD-D664-1CC09E7E88C0}"/>
                </a:ext>
              </a:extLst>
            </p:cNvPr>
            <p:cNvSpPr/>
            <p:nvPr/>
          </p:nvSpPr>
          <p:spPr>
            <a:xfrm>
              <a:off x="531412" y="3165356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2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70EC322-580E-E9AC-DF0E-260D9FC53829}"/>
                </a:ext>
              </a:extLst>
            </p:cNvPr>
            <p:cNvSpPr/>
            <p:nvPr/>
          </p:nvSpPr>
          <p:spPr>
            <a:xfrm>
              <a:off x="529908" y="4126669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3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2050" name="Picture 2" descr="코드 기호가있는 html 파일 - 무료 상호 작용개 아이콘">
            <a:hlinkClick r:id="rId13"/>
            <a:extLst>
              <a:ext uri="{FF2B5EF4-FFF2-40B4-BE49-F238E27FC236}">
                <a16:creationId xmlns:a16="http://schemas.microsoft.com/office/drawing/2014/main" id="{5348FF02-6E73-5DC8-0821-84A98EAE1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2" r="12272"/>
          <a:stretch/>
        </p:blipFill>
        <p:spPr bwMode="auto">
          <a:xfrm>
            <a:off x="4868256" y="2334374"/>
            <a:ext cx="684834" cy="90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7F6F4C-A1ED-F1E5-97C1-234A684DDBCF}"/>
              </a:ext>
            </a:extLst>
          </p:cNvPr>
          <p:cNvSpPr>
            <a:spLocks/>
          </p:cNvSpPr>
          <p:nvPr/>
        </p:nvSpPr>
        <p:spPr>
          <a:xfrm>
            <a:off x="6193171" y="2182118"/>
            <a:ext cx="3907704" cy="756256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D83264-74FD-263C-9FF7-F897FFF3346F}"/>
              </a:ext>
            </a:extLst>
          </p:cNvPr>
          <p:cNvSpPr txBox="1"/>
          <p:nvPr/>
        </p:nvSpPr>
        <p:spPr>
          <a:xfrm>
            <a:off x="6432418" y="2237081"/>
            <a:ext cx="3429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# </a:t>
            </a:r>
            <a:r>
              <a:rPr lang="en-US" altLang="ko-KR" dirty="0" err="1"/>
              <a:t>artid</a:t>
            </a:r>
            <a:r>
              <a:rPr lang="en-US" altLang="ko-KR" dirty="0"/>
              <a:t> </a:t>
            </a:r>
            <a:r>
              <a:rPr lang="ko-KR" altLang="en-US" dirty="0"/>
              <a:t>기준으로 </a:t>
            </a:r>
            <a:r>
              <a:rPr lang="en-US" altLang="ko-KR" dirty="0"/>
              <a:t>HTML</a:t>
            </a:r>
            <a:r>
              <a:rPr lang="ko-KR" altLang="en-US" dirty="0"/>
              <a:t>에서 연설 내용 </a:t>
            </a:r>
            <a:r>
              <a:rPr lang="ko-KR" altLang="en-US" dirty="0" smtClean="0"/>
              <a:t>추출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 </a:t>
            </a:r>
            <a:r>
              <a:rPr lang="ko-KR" altLang="en-US" dirty="0"/>
              <a:t>연설 내용을 엑셀파일에 저장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7CBFD3-D03B-65E8-106B-08A3543B3291}"/>
              </a:ext>
            </a:extLst>
          </p:cNvPr>
          <p:cNvSpPr txBox="1"/>
          <p:nvPr/>
        </p:nvSpPr>
        <p:spPr>
          <a:xfrm>
            <a:off x="7133072" y="1771665"/>
            <a:ext cx="2050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웹크롤링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주요 기능</a:t>
            </a:r>
          </a:p>
        </p:txBody>
      </p:sp>
      <p:pic>
        <p:nvPicPr>
          <p:cNvPr id="43" name="Picture 20">
            <a:hlinkClick r:id="rId15" action="ppaction://hlinkfile"/>
            <a:extLst>
              <a:ext uri="{FF2B5EF4-FFF2-40B4-BE49-F238E27FC236}">
                <a16:creationId xmlns:a16="http://schemas.microsoft.com/office/drawing/2014/main" id="{73C88E90-4F68-32D7-9FE5-DDC1519E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94" y="2334374"/>
            <a:ext cx="726795" cy="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B6DB31-819B-EBFD-EC08-A23FBB55FDB1}"/>
              </a:ext>
            </a:extLst>
          </p:cNvPr>
          <p:cNvGrpSpPr/>
          <p:nvPr/>
        </p:nvGrpSpPr>
        <p:grpSpPr>
          <a:xfrm>
            <a:off x="10685808" y="4731454"/>
            <a:ext cx="814767" cy="842920"/>
            <a:chOff x="10685808" y="4624944"/>
            <a:chExt cx="814767" cy="8429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B19E148-1ACE-6491-6C61-7A7602F7353B}"/>
                </a:ext>
              </a:extLst>
            </p:cNvPr>
            <p:cNvSpPr txBox="1"/>
            <p:nvPr/>
          </p:nvSpPr>
          <p:spPr>
            <a:xfrm>
              <a:off x="10691154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55B12A-3CF6-5D83-596F-58A57C59F30D}"/>
                </a:ext>
              </a:extLst>
            </p:cNvPr>
            <p:cNvSpPr txBox="1"/>
            <p:nvPr/>
          </p:nvSpPr>
          <p:spPr>
            <a:xfrm>
              <a:off x="10685808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3674791-8B46-BBC4-1425-C91E8F46B464}"/>
              </a:ext>
            </a:extLst>
          </p:cNvPr>
          <p:cNvGrpSpPr/>
          <p:nvPr/>
        </p:nvGrpSpPr>
        <p:grpSpPr>
          <a:xfrm>
            <a:off x="10685808" y="3536602"/>
            <a:ext cx="814767" cy="835545"/>
            <a:chOff x="10685808" y="3375264"/>
            <a:chExt cx="814767" cy="8355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7D14947-29C5-03EE-7891-3E46828A02FA}"/>
                </a:ext>
              </a:extLst>
            </p:cNvPr>
            <p:cNvSpPr txBox="1"/>
            <p:nvPr/>
          </p:nvSpPr>
          <p:spPr>
            <a:xfrm>
              <a:off x="10691154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03F853-4E3F-F2C0-029E-5C682ABDF88E}"/>
                </a:ext>
              </a:extLst>
            </p:cNvPr>
            <p:cNvSpPr txBox="1"/>
            <p:nvPr/>
          </p:nvSpPr>
          <p:spPr>
            <a:xfrm>
              <a:off x="10685808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20E3920-8487-D4B3-D853-C196AC6AF4EE}"/>
              </a:ext>
            </a:extLst>
          </p:cNvPr>
          <p:cNvSpPr txBox="1"/>
          <p:nvPr/>
        </p:nvSpPr>
        <p:spPr>
          <a:xfrm>
            <a:off x="4849384" y="1887270"/>
            <a:ext cx="729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artid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1FCCB0D-8139-BBFD-63FD-4E476D313ACB}"/>
              </a:ext>
            </a:extLst>
          </p:cNvPr>
          <p:cNvGrpSpPr/>
          <p:nvPr/>
        </p:nvGrpSpPr>
        <p:grpSpPr>
          <a:xfrm>
            <a:off x="4806669" y="4731454"/>
            <a:ext cx="814767" cy="842920"/>
            <a:chOff x="4806669" y="4624944"/>
            <a:chExt cx="814767" cy="84292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DE828C-A08B-7F67-757F-49D7CB0CC1FF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A17319-342E-6182-3E90-8D3FB0273DC5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F00D497-66E6-62FB-38CF-649419405462}"/>
              </a:ext>
            </a:extLst>
          </p:cNvPr>
          <p:cNvGrpSpPr/>
          <p:nvPr/>
        </p:nvGrpSpPr>
        <p:grpSpPr>
          <a:xfrm>
            <a:off x="4806669" y="3536602"/>
            <a:ext cx="814767" cy="835545"/>
            <a:chOff x="4806669" y="3375264"/>
            <a:chExt cx="814767" cy="83554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1BA244-DC53-15F3-CE86-C745CE549E0F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FDE0EBE-27AE-B71F-B83A-6214BEF1619D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C1F8397-DFEA-D934-D064-1821F60BA8CC}"/>
              </a:ext>
            </a:extLst>
          </p:cNvPr>
          <p:cNvSpPr txBox="1"/>
          <p:nvPr/>
        </p:nvSpPr>
        <p:spPr>
          <a:xfrm>
            <a:off x="10691154" y="1887270"/>
            <a:ext cx="804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(excel)</a:t>
            </a:r>
            <a:endParaRPr lang="ko-KR" alt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59DB8D-72CF-166A-09BA-243CF3C42975}"/>
              </a:ext>
            </a:extLst>
          </p:cNvPr>
          <p:cNvSpPr txBox="1"/>
          <p:nvPr/>
        </p:nvSpPr>
        <p:spPr>
          <a:xfrm>
            <a:off x="6858847" y="3436020"/>
            <a:ext cx="2586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 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 자동 추출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297625F-E610-8387-FD25-C698C390674E}"/>
              </a:ext>
            </a:extLst>
          </p:cNvPr>
          <p:cNvSpPr>
            <a:spLocks/>
          </p:cNvSpPr>
          <p:nvPr/>
        </p:nvSpPr>
        <p:spPr>
          <a:xfrm>
            <a:off x="6198023" y="3740995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246320" y="3833203"/>
            <a:ext cx="3811110" cy="1208097"/>
            <a:chOff x="6250250" y="3876816"/>
            <a:chExt cx="3811110" cy="1208097"/>
          </a:xfrm>
        </p:grpSpPr>
        <p:pic>
          <p:nvPicPr>
            <p:cNvPr id="2054" name="Picture 6" descr="List icon - Free download on Iconfinder">
              <a:extLst>
                <a:ext uri="{FF2B5EF4-FFF2-40B4-BE49-F238E27FC236}">
                  <a16:creationId xmlns:a16="http://schemas.microsoft.com/office/drawing/2014/main" id="{EDAB6EA6-0F3F-7B8A-DFB1-20DF1D1568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5" t="27373" r="11075" b="28044"/>
            <a:stretch/>
          </p:blipFill>
          <p:spPr bwMode="auto">
            <a:xfrm>
              <a:off x="8496195" y="4175290"/>
              <a:ext cx="545991" cy="31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EECF62-29F9-7FAB-17BC-3A8C9233BDD9}"/>
                </a:ext>
              </a:extLst>
            </p:cNvPr>
            <p:cNvSpPr txBox="1"/>
            <p:nvPr/>
          </p:nvSpPr>
          <p:spPr>
            <a:xfrm>
              <a:off x="8542231" y="4739036"/>
              <a:ext cx="453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List</a:t>
              </a:r>
              <a:endParaRPr lang="ko-KR" altLang="en-US" sz="1200" dirty="0"/>
            </a:p>
          </p:txBody>
        </p:sp>
        <p:pic>
          <p:nvPicPr>
            <p:cNvPr id="59" name="Picture 22">
              <a:extLst>
                <a:ext uri="{FF2B5EF4-FFF2-40B4-BE49-F238E27FC236}">
                  <a16:creationId xmlns:a16="http://schemas.microsoft.com/office/drawing/2014/main" id="{22949FF4-C240-9D68-2396-055F156E1D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9346464" y="4054086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9988F6-62B4-09D3-C9E0-867A1C83BE60}"/>
                </a:ext>
              </a:extLst>
            </p:cNvPr>
            <p:cNvSpPr txBox="1"/>
            <p:nvPr/>
          </p:nvSpPr>
          <p:spPr>
            <a:xfrm>
              <a:off x="9125758" y="4739036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A3537E-0E53-4405-7D7A-975CFE45F2C2}"/>
                </a:ext>
              </a:extLst>
            </p:cNvPr>
            <p:cNvSpPr txBox="1"/>
            <p:nvPr/>
          </p:nvSpPr>
          <p:spPr>
            <a:xfrm>
              <a:off x="7570973" y="4739036"/>
              <a:ext cx="7052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 err="1"/>
                <a:t>sps</a:t>
              </a:r>
              <a:r>
                <a:rPr lang="ko-KR" altLang="en-US" sz="1200" b="1" dirty="0"/>
                <a:t>함수</a:t>
              </a:r>
            </a:p>
          </p:txBody>
        </p:sp>
        <p:pic>
          <p:nvPicPr>
            <p:cNvPr id="2056" name="Picture 8" descr="Python file symbol - Free interface icons">
              <a:hlinkClick r:id="rId17" action="ppaction://hlinkfile"/>
              <a:extLst>
                <a:ext uri="{FF2B5EF4-FFF2-40B4-BE49-F238E27FC236}">
                  <a16:creationId xmlns:a16="http://schemas.microsoft.com/office/drawing/2014/main" id="{466C679A-85E2-3E25-A8D2-C3DED1C33E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703672" y="4033689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70C97F80-B820-FE3F-0730-4AA55E410E10}"/>
                </a:ext>
              </a:extLst>
            </p:cNvPr>
            <p:cNvGrpSpPr/>
            <p:nvPr/>
          </p:nvGrpSpPr>
          <p:grpSpPr>
            <a:xfrm>
              <a:off x="6250250" y="3876816"/>
              <a:ext cx="1124107" cy="1208097"/>
              <a:chOff x="6250250" y="4476490"/>
              <a:chExt cx="1124107" cy="120809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895C3C28-C363-D55E-CF23-22C99B00D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50250" y="4476490"/>
                <a:ext cx="1124107" cy="257211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CF8DEF54-7AAE-EE49-208B-409474648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53205" y="4782366"/>
                <a:ext cx="1121152" cy="263800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0181A1-2573-EDC0-E423-23F988F117A1}"/>
                  </a:ext>
                </a:extLst>
              </p:cNvPr>
              <p:cNvSpPr txBox="1"/>
              <p:nvPr/>
            </p:nvSpPr>
            <p:spPr>
              <a:xfrm>
                <a:off x="6564944" y="5346033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37EB095A-C0D0-0D71-D9FB-172169B07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50250" y="5094831"/>
                <a:ext cx="1124107" cy="276264"/>
              </a:xfrm>
              <a:prstGeom prst="rect">
                <a:avLst/>
              </a:prstGeom>
            </p:spPr>
          </p:pic>
        </p:grpSp>
        <p:sp>
          <p:nvSpPr>
            <p:cNvPr id="107" name="삼각형 1">
              <a:extLst>
                <a:ext uri="{FF2B5EF4-FFF2-40B4-BE49-F238E27FC236}">
                  <a16:creationId xmlns:a16="http://schemas.microsoft.com/office/drawing/2014/main" id="{2EFD6941-D282-1CFB-35D7-36A5735FB40B}"/>
                </a:ext>
              </a:extLst>
            </p:cNvPr>
            <p:cNvSpPr/>
            <p:nvPr/>
          </p:nvSpPr>
          <p:spPr>
            <a:xfrm rot="5400000">
              <a:off x="7099931" y="4256692"/>
              <a:ext cx="878168" cy="151289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8" name="삼각형 1">
              <a:extLst>
                <a:ext uri="{FF2B5EF4-FFF2-40B4-BE49-F238E27FC236}">
                  <a16:creationId xmlns:a16="http://schemas.microsoft.com/office/drawing/2014/main" id="{9DED56A0-2E62-CACF-E59B-CD1E1787D6E9}"/>
                </a:ext>
              </a:extLst>
            </p:cNvPr>
            <p:cNvSpPr/>
            <p:nvPr/>
          </p:nvSpPr>
          <p:spPr>
            <a:xfrm rot="5400000">
              <a:off x="8019097" y="4231144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9" name="삼각형 1">
              <a:extLst>
                <a:ext uri="{FF2B5EF4-FFF2-40B4-BE49-F238E27FC236}">
                  <a16:creationId xmlns:a16="http://schemas.microsoft.com/office/drawing/2014/main" id="{922DEE5A-A846-70C6-43B1-DE9B0D6BCCAE}"/>
                </a:ext>
              </a:extLst>
            </p:cNvPr>
            <p:cNvSpPr/>
            <p:nvPr/>
          </p:nvSpPr>
          <p:spPr>
            <a:xfrm rot="5400000">
              <a:off x="8907464" y="4257424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8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" name="Trapezoid 286">
            <a:extLst>
              <a:ext uri="{FF2B5EF4-FFF2-40B4-BE49-F238E27FC236}">
                <a16:creationId xmlns:a16="http://schemas.microsoft.com/office/drawing/2014/main" id="{ECE2FDED-5684-9E7D-451E-1340782F2518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2D0407-0852-E279-AC7E-E9168D4EE88C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AA697C-819D-BFA4-9048-38AEE26B2A21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0FE9E6F-239B-63B1-6D5A-DF8A8473D0D6}"/>
              </a:ext>
            </a:extLst>
          </p:cNvPr>
          <p:cNvSpPr/>
          <p:nvPr/>
        </p:nvSpPr>
        <p:spPr>
          <a:xfrm>
            <a:off x="4578931" y="812651"/>
            <a:ext cx="1862509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FD9F1-D479-7647-0879-A15E161D11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259E7786-8A81-C609-4EE2-2C729578929E}"/>
              </a:ext>
            </a:extLst>
          </p:cNvPr>
          <p:cNvSpPr txBox="1"/>
          <p:nvPr/>
        </p:nvSpPr>
        <p:spPr>
          <a:xfrm>
            <a:off x="4865803" y="855883"/>
            <a:ext cx="15020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</a:t>
            </a:r>
            <a:r>
              <a:rPr lang="ko-KR" altLang="en-US" sz="13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정제 </a:t>
            </a:r>
            <a:r>
              <a:rPr lang="en-US" altLang="ko-KR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1300" b="1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전처리</a:t>
            </a:r>
            <a:r>
              <a:rPr lang="en-US" altLang="ko-KR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</p:txBody>
      </p:sp>
      <p:sp>
        <p:nvSpPr>
          <p:cNvPr id="10" name="Google Shape;1607;p163">
            <a:extLst>
              <a:ext uri="{FF2B5EF4-FFF2-40B4-BE49-F238E27FC236}">
                <a16:creationId xmlns:a16="http://schemas.microsoft.com/office/drawing/2014/main" id="{9A61F813-C306-E496-97C7-A4244DC7D5AD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42AD6-D864-F97E-E6C4-6D62F3D64646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2F351-05B1-F37B-5964-3B9E1FF6A91F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②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정제 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600" b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15" name="Picture 7" descr="C:\Users\Administrator\Desktop\02.PNG">
            <a:extLst>
              <a:ext uri="{FF2B5EF4-FFF2-40B4-BE49-F238E27FC236}">
                <a16:creationId xmlns:a16="http://schemas.microsoft.com/office/drawing/2014/main" id="{B55D1665-A26A-CD5C-A3F9-CD97A7333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34A1F9-31FD-5A1B-E757-81AA9DEEB3B1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61ABDC-50CA-DB58-EF7D-E07AC5186293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58084C-3861-193A-9050-95771A9BBB2A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삼각형 1">
            <a:extLst>
              <a:ext uri="{FF2B5EF4-FFF2-40B4-BE49-F238E27FC236}">
                <a16:creationId xmlns:a16="http://schemas.microsoft.com/office/drawing/2014/main" id="{46B17058-439A-842B-BD4C-6E07F8ABFFE4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" name="삼각형 1">
            <a:extLst>
              <a:ext uri="{FF2B5EF4-FFF2-40B4-BE49-F238E27FC236}">
                <a16:creationId xmlns:a16="http://schemas.microsoft.com/office/drawing/2014/main" id="{404CD58C-8FC6-E482-4881-6A3B47415F80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CDC897-578F-EE2D-C929-87EB310D39AB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3F3E7-B810-EF3A-F015-87190A4C5976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9DEAFCA-9544-9979-6C72-196FA8D821FB}"/>
              </a:ext>
            </a:extLst>
          </p:cNvPr>
          <p:cNvSpPr>
            <a:spLocks/>
          </p:cNvSpPr>
          <p:nvPr/>
        </p:nvSpPr>
        <p:spPr>
          <a:xfrm>
            <a:off x="6204488" y="2193372"/>
            <a:ext cx="3907704" cy="1594616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B6F20C-235C-C99E-D15E-9907035B9FA4}"/>
              </a:ext>
            </a:extLst>
          </p:cNvPr>
          <p:cNvSpPr txBox="1"/>
          <p:nvPr/>
        </p:nvSpPr>
        <p:spPr>
          <a:xfrm>
            <a:off x="6287188" y="2252016"/>
            <a:ext cx="37423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영문자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숫자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한글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공백을 제외한 모든 문자를 찾아 제거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불용어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제거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명사만 추출하기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빈도 개수 세기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1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미만 단어 제외 및 내림차순 정렬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DF0C22-F6A8-53ED-2566-CB398028AC09}"/>
              </a:ext>
            </a:extLst>
          </p:cNvPr>
          <p:cNvSpPr txBox="1"/>
          <p:nvPr/>
        </p:nvSpPr>
        <p:spPr>
          <a:xfrm>
            <a:off x="7367467" y="1771665"/>
            <a:ext cx="1568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기능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CA0EDE-60FF-3307-FE40-6833EA689372}"/>
              </a:ext>
            </a:extLst>
          </p:cNvPr>
          <p:cNvSpPr txBox="1"/>
          <p:nvPr/>
        </p:nvSpPr>
        <p:spPr>
          <a:xfrm>
            <a:off x="6911004" y="4032375"/>
            <a:ext cx="2481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 자동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0" name="Picture 20">
            <a:hlinkClick r:id="rId4" action="ppaction://hlinkfile"/>
            <a:extLst>
              <a:ext uri="{FF2B5EF4-FFF2-40B4-BE49-F238E27FC236}">
                <a16:creationId xmlns:a16="http://schemas.microsoft.com/office/drawing/2014/main" id="{15704226-037A-EF65-E486-4AA25848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94" y="2334374"/>
            <a:ext cx="726795" cy="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9BEC961-450A-E683-DB69-61F1AFD9E13A}"/>
              </a:ext>
            </a:extLst>
          </p:cNvPr>
          <p:cNvSpPr>
            <a:spLocks/>
          </p:cNvSpPr>
          <p:nvPr/>
        </p:nvSpPr>
        <p:spPr>
          <a:xfrm>
            <a:off x="6198023" y="4340669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1FC77A-5C6D-6F1D-D04A-1BDC5DC85303}"/>
              </a:ext>
            </a:extLst>
          </p:cNvPr>
          <p:cNvGrpSpPr/>
          <p:nvPr/>
        </p:nvGrpSpPr>
        <p:grpSpPr>
          <a:xfrm>
            <a:off x="10685808" y="4731454"/>
            <a:ext cx="814767" cy="842920"/>
            <a:chOff x="10685808" y="4624944"/>
            <a:chExt cx="814767" cy="8429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95E5D3-A444-BDF5-DC35-53F7487C8F6E}"/>
                </a:ext>
              </a:extLst>
            </p:cNvPr>
            <p:cNvSpPr txBox="1"/>
            <p:nvPr/>
          </p:nvSpPr>
          <p:spPr>
            <a:xfrm>
              <a:off x="10691154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B628C5-0E0A-036E-B87F-04F1F9D9FB40}"/>
                </a:ext>
              </a:extLst>
            </p:cNvPr>
            <p:cNvSpPr txBox="1"/>
            <p:nvPr/>
          </p:nvSpPr>
          <p:spPr>
            <a:xfrm>
              <a:off x="10685808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F5F3454-66EA-0EA2-365D-C4D830E60D51}"/>
              </a:ext>
            </a:extLst>
          </p:cNvPr>
          <p:cNvGrpSpPr/>
          <p:nvPr/>
        </p:nvGrpSpPr>
        <p:grpSpPr>
          <a:xfrm>
            <a:off x="10685808" y="3536602"/>
            <a:ext cx="814767" cy="835545"/>
            <a:chOff x="10685808" y="3375264"/>
            <a:chExt cx="814767" cy="8355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ABA6DB7-DF9F-9CBE-1863-9939145D1ADD}"/>
                </a:ext>
              </a:extLst>
            </p:cNvPr>
            <p:cNvSpPr txBox="1"/>
            <p:nvPr/>
          </p:nvSpPr>
          <p:spPr>
            <a:xfrm>
              <a:off x="10691154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EC7F316-5A6C-F081-8556-D183D11D5DCE}"/>
                </a:ext>
              </a:extLst>
            </p:cNvPr>
            <p:cNvSpPr txBox="1"/>
            <p:nvPr/>
          </p:nvSpPr>
          <p:spPr>
            <a:xfrm>
              <a:off x="10685808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E62B68E-B5CA-6C77-A4CD-E91F14F507EC}"/>
              </a:ext>
            </a:extLst>
          </p:cNvPr>
          <p:cNvSpPr txBox="1"/>
          <p:nvPr/>
        </p:nvSpPr>
        <p:spPr>
          <a:xfrm>
            <a:off x="10691154" y="1887270"/>
            <a:ext cx="804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(excel)</a:t>
            </a:r>
            <a:endParaRPr lang="ko-KR" altLang="en-US" sz="1600" dirty="0"/>
          </a:p>
        </p:txBody>
      </p:sp>
      <p:sp>
        <p:nvSpPr>
          <p:cNvPr id="88" name="텍스트 개체 틀 241">
            <a:extLst>
              <a:ext uri="{FF2B5EF4-FFF2-40B4-BE49-F238E27FC236}">
                <a16:creationId xmlns:a16="http://schemas.microsoft.com/office/drawing/2014/main" id="{4563BDEC-1D7D-76CF-8557-7717411F4922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② </a:t>
            </a:r>
            <a:r>
              <a:rPr lang="ko-KR" altLang="en-US" dirty="0"/>
              <a:t>데이터 정제 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9559F3C-4FFA-495E-1D64-A5036F5B3350}"/>
              </a:ext>
            </a:extLst>
          </p:cNvPr>
          <p:cNvGrpSpPr/>
          <p:nvPr/>
        </p:nvGrpSpPr>
        <p:grpSpPr>
          <a:xfrm>
            <a:off x="635339" y="606813"/>
            <a:ext cx="2586517" cy="1469615"/>
            <a:chOff x="635339" y="606813"/>
            <a:chExt cx="2586517" cy="1469615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E73B99CE-032D-8083-3F95-4A0D9A95F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A8C6F039-75D3-7F3A-4EE1-EC05D24788B3}"/>
                </a:ext>
              </a:extLst>
            </p:cNvPr>
            <p:cNvSpPr/>
            <p:nvPr/>
          </p:nvSpPr>
          <p:spPr>
            <a:xfrm>
              <a:off x="1268029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A6020DCD-3E39-2300-B7E9-856BB6D9C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1722858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050526C1-3645-BF74-388D-A7A808CA4F1B}"/>
              </a:ext>
            </a:extLst>
          </p:cNvPr>
          <p:cNvGrpSpPr/>
          <p:nvPr/>
        </p:nvGrpSpPr>
        <p:grpSpPr>
          <a:xfrm>
            <a:off x="796992" y="2658658"/>
            <a:ext cx="2221200" cy="3522031"/>
            <a:chOff x="812604" y="2658658"/>
            <a:chExt cx="2221200" cy="3651282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719C3A8-F173-5592-3D34-1C03DA4C2020}"/>
                </a:ext>
              </a:extLst>
            </p:cNvPr>
            <p:cNvGrpSpPr/>
            <p:nvPr/>
          </p:nvGrpSpPr>
          <p:grpSpPr>
            <a:xfrm>
              <a:off x="812604" y="3001849"/>
              <a:ext cx="2221200" cy="3308091"/>
              <a:chOff x="1012364" y="2837620"/>
              <a:chExt cx="1969235" cy="2784704"/>
            </a:xfrm>
          </p:grpSpPr>
          <p:sp>
            <p:nvSpPr>
              <p:cNvPr id="95" name="사각형: 둥근 모서리 79">
                <a:extLst>
                  <a:ext uri="{FF2B5EF4-FFF2-40B4-BE49-F238E27FC236}">
                    <a16:creationId xmlns:a16="http://schemas.microsoft.com/office/drawing/2014/main" id="{A3FC2220-CDE1-7C6F-30B6-56E40451E725}"/>
                  </a:ext>
                </a:extLst>
              </p:cNvPr>
              <p:cNvSpPr/>
              <p:nvPr/>
            </p:nvSpPr>
            <p:spPr>
              <a:xfrm>
                <a:off x="1013868" y="2837620"/>
                <a:ext cx="1967731" cy="862078"/>
              </a:xfrm>
              <a:prstGeom prst="roundRect">
                <a:avLst>
                  <a:gd name="adj" fmla="val 14132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6" name="사각형: 둥근 모서리 79">
                <a:extLst>
                  <a:ext uri="{FF2B5EF4-FFF2-40B4-BE49-F238E27FC236}">
                    <a16:creationId xmlns:a16="http://schemas.microsoft.com/office/drawing/2014/main" id="{A396F561-4E76-F60B-2866-9A536285D8F9}"/>
                  </a:ext>
                </a:extLst>
              </p:cNvPr>
              <p:cNvSpPr/>
              <p:nvPr/>
            </p:nvSpPr>
            <p:spPr>
              <a:xfrm>
                <a:off x="1012364" y="4760246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7" name="사각형: 둥근 모서리 79">
                <a:extLst>
                  <a:ext uri="{FF2B5EF4-FFF2-40B4-BE49-F238E27FC236}">
                    <a16:creationId xmlns:a16="http://schemas.microsoft.com/office/drawing/2014/main" id="{9BA53A9E-428E-865E-7B87-02BAEAAD2A1D}"/>
                  </a:ext>
                </a:extLst>
              </p:cNvPr>
              <p:cNvSpPr/>
              <p:nvPr/>
            </p:nvSpPr>
            <p:spPr>
              <a:xfrm>
                <a:off x="1013868" y="3798933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FC783410-3403-F12F-290A-34ED15B77FA3}"/>
                  </a:ext>
                </a:extLst>
              </p:cNvPr>
              <p:cNvSpPr/>
              <p:nvPr/>
            </p:nvSpPr>
            <p:spPr>
              <a:xfrm>
                <a:off x="1013868" y="2837620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1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0542D2BB-BE8B-57B3-5D38-AB12030703AC}"/>
                  </a:ext>
                </a:extLst>
              </p:cNvPr>
              <p:cNvSpPr/>
              <p:nvPr/>
            </p:nvSpPr>
            <p:spPr>
              <a:xfrm>
                <a:off x="1013868" y="3798933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2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C92264C-823B-8A3E-AD01-F1675B7253D2}"/>
                  </a:ext>
                </a:extLst>
              </p:cNvPr>
              <p:cNvSpPr/>
              <p:nvPr/>
            </p:nvSpPr>
            <p:spPr>
              <a:xfrm>
                <a:off x="1012364" y="4760246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3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1532FDD-AA96-5831-0AA9-AEF60E6E6C05}"/>
                  </a:ext>
                </a:extLst>
              </p:cNvPr>
              <p:cNvGrpSpPr/>
              <p:nvPr/>
            </p:nvGrpSpPr>
            <p:grpSpPr>
              <a:xfrm>
                <a:off x="1156649" y="2930842"/>
                <a:ext cx="941938" cy="711150"/>
                <a:chOff x="3374417" y="2297265"/>
                <a:chExt cx="941938" cy="711150"/>
              </a:xfrm>
            </p:grpSpPr>
            <p:pic>
              <p:nvPicPr>
                <p:cNvPr id="102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BC243F8E-AFAE-C364-1A94-7E407A4067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2876" y="2297265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457871D-0F1D-A79E-D694-5CCAAB28C969}"/>
                    </a:ext>
                  </a:extLst>
                </p:cNvPr>
                <p:cNvSpPr txBox="1"/>
                <p:nvPr/>
              </p:nvSpPr>
              <p:spPr>
                <a:xfrm>
                  <a:off x="3374417" y="2746805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형태소 분석</a:t>
                  </a:r>
                  <a:endParaRPr lang="ko-KR" altLang="en-US" sz="1100" dirty="0"/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B894E38-AAD3-AEC2-BD35-89A494C3B658}"/>
                  </a:ext>
                </a:extLst>
              </p:cNvPr>
              <p:cNvSpPr txBox="1"/>
              <p:nvPr/>
            </p:nvSpPr>
            <p:spPr>
              <a:xfrm>
                <a:off x="2083442" y="2837620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명사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동사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형용사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09C946E-6D3C-D8A7-112E-9D2C785CA7A0}"/>
                  </a:ext>
                </a:extLst>
              </p:cNvPr>
              <p:cNvSpPr txBox="1"/>
              <p:nvPr/>
            </p:nvSpPr>
            <p:spPr>
              <a:xfrm>
                <a:off x="2285161" y="3361144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A01117-2CFA-A697-87A0-00B9B3D47F81}"/>
                  </a:ext>
                </a:extLst>
              </p:cNvPr>
              <p:cNvGrpSpPr/>
              <p:nvPr/>
            </p:nvGrpSpPr>
            <p:grpSpPr>
              <a:xfrm>
                <a:off x="1092877" y="3887457"/>
                <a:ext cx="1069482" cy="711150"/>
                <a:chOff x="3389021" y="3253880"/>
                <a:chExt cx="1069482" cy="711150"/>
              </a:xfrm>
            </p:grpSpPr>
            <p:pic>
              <p:nvPicPr>
                <p:cNvPr id="107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B7D7AFA7-B618-7F00-5121-4C0966BFB4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1252" y="3253880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2564BD3-536C-362D-FA69-5B39627098FB}"/>
                    </a:ext>
                  </a:extLst>
                </p:cNvPr>
                <p:cNvSpPr txBox="1"/>
                <p:nvPr/>
              </p:nvSpPr>
              <p:spPr>
                <a:xfrm>
                  <a:off x="3389021" y="3703420"/>
                  <a:ext cx="1069482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 err="1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불용어</a:t>
                  </a:r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 설정 및 제외</a:t>
                  </a:r>
                  <a:endParaRPr lang="ko-KR" altLang="en-US" sz="1100" dirty="0"/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3848B4AB-7D23-15B2-6471-9F010566028C}"/>
                  </a:ext>
                </a:extLst>
              </p:cNvPr>
              <p:cNvGrpSpPr/>
              <p:nvPr/>
            </p:nvGrpSpPr>
            <p:grpSpPr>
              <a:xfrm>
                <a:off x="1092877" y="4835710"/>
                <a:ext cx="1069482" cy="711150"/>
                <a:chOff x="3322793" y="4216197"/>
                <a:chExt cx="1069482" cy="711150"/>
              </a:xfrm>
            </p:grpSpPr>
            <p:pic>
              <p:nvPicPr>
                <p:cNvPr id="110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99600A1C-D6EE-03E7-C222-3D5E1654C5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5024" y="4216197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4B12123-5B08-A952-F924-699ACDFA7077}"/>
                    </a:ext>
                  </a:extLst>
                </p:cNvPr>
                <p:cNvSpPr txBox="1"/>
                <p:nvPr/>
              </p:nvSpPr>
              <p:spPr>
                <a:xfrm>
                  <a:off x="3322793" y="4665737"/>
                  <a:ext cx="1069482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출현 빈도순 정렬</a:t>
                  </a:r>
                  <a:endParaRPr lang="ko-KR" altLang="en-US" sz="1100" dirty="0"/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427F32E-746E-22E4-F89A-0C52808411AA}"/>
                  </a:ext>
                </a:extLst>
              </p:cNvPr>
              <p:cNvSpPr txBox="1"/>
              <p:nvPr/>
            </p:nvSpPr>
            <p:spPr>
              <a:xfrm>
                <a:off x="2076042" y="3798933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것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합니다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것이며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  <a:endParaRPr kumimoji="1" lang="ko-KR" altLang="en-US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5DE718B-3D35-E3D2-2A25-2B886C420327}"/>
                  </a:ext>
                </a:extLst>
              </p:cNvPr>
              <p:cNvSpPr txBox="1"/>
              <p:nvPr/>
            </p:nvSpPr>
            <p:spPr>
              <a:xfrm>
                <a:off x="2277761" y="4321408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C5AE694-12BC-6AD8-0B4C-37B843E8E3A5}"/>
                  </a:ext>
                </a:extLst>
              </p:cNvPr>
              <p:cNvSpPr txBox="1"/>
              <p:nvPr/>
            </p:nvSpPr>
            <p:spPr>
              <a:xfrm>
                <a:off x="2081938" y="4761295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사회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평화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국민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  <a:endParaRPr kumimoji="1" lang="ko-KR" altLang="en-US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44D6B87-477D-E1D8-92DC-0C6695CC3686}"/>
                  </a:ext>
                </a:extLst>
              </p:cNvPr>
              <p:cNvSpPr txBox="1"/>
              <p:nvPr/>
            </p:nvSpPr>
            <p:spPr>
              <a:xfrm>
                <a:off x="2283657" y="5283770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AD3785B-0473-F27F-47D0-B294206BA537}"/>
                </a:ext>
              </a:extLst>
            </p:cNvPr>
            <p:cNvSpPr txBox="1"/>
            <p:nvPr/>
          </p:nvSpPr>
          <p:spPr>
            <a:xfrm>
              <a:off x="911401" y="2658658"/>
              <a:ext cx="1994081" cy="312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분석 및 정제</a:t>
              </a:r>
              <a:endParaRPr lang="ko-KR" altLang="en-US" sz="1400" b="1" u="sng" dirty="0"/>
            </a:p>
          </p:txBody>
        </p:sp>
      </p:grpSp>
      <p:pic>
        <p:nvPicPr>
          <p:cNvPr id="220" name="Picture 22">
            <a:extLst>
              <a:ext uri="{FF2B5EF4-FFF2-40B4-BE49-F238E27FC236}">
                <a16:creationId xmlns:a16="http://schemas.microsoft.com/office/drawing/2014/main" id="{F9A4B2CC-2C5F-6970-E5A3-E91434C21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4847807" y="2513488"/>
            <a:ext cx="732490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9B0CC9C6-C429-FB62-2B01-E44419493DA7}"/>
              </a:ext>
            </a:extLst>
          </p:cNvPr>
          <p:cNvSpPr txBox="1"/>
          <p:nvPr/>
        </p:nvSpPr>
        <p:spPr>
          <a:xfrm>
            <a:off x="4812015" y="1864983"/>
            <a:ext cx="804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(Data</a:t>
            </a:r>
          </a:p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Frame)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725BD-4969-DB08-61DC-F8A6F1F370E6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436BB9-7B62-F043-375F-25D912FDAF50}"/>
              </a:ext>
            </a:extLst>
          </p:cNvPr>
          <p:cNvGrpSpPr/>
          <p:nvPr/>
        </p:nvGrpSpPr>
        <p:grpSpPr>
          <a:xfrm>
            <a:off x="4806669" y="4731454"/>
            <a:ext cx="814767" cy="842920"/>
            <a:chOff x="4806669" y="4624944"/>
            <a:chExt cx="814767" cy="8429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A3FE32-2E5D-69A7-A748-2E3BE71CF907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C9ED00-AAD1-45A1-D472-31C8B7AD1426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A1E3E4-178A-3684-61B0-0885CBFC57E4}"/>
              </a:ext>
            </a:extLst>
          </p:cNvPr>
          <p:cNvGrpSpPr/>
          <p:nvPr/>
        </p:nvGrpSpPr>
        <p:grpSpPr>
          <a:xfrm>
            <a:off x="4806669" y="3536602"/>
            <a:ext cx="814767" cy="835545"/>
            <a:chOff x="4806669" y="3375264"/>
            <a:chExt cx="814767" cy="8355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FDB946-8A45-CFCF-B49A-394078B8DA14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13E487-3004-B942-7166-9EFF9AA0B257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C74D785-AF16-2EE5-431E-13494603684E}"/>
              </a:ext>
            </a:extLst>
          </p:cNvPr>
          <p:cNvGrpSpPr/>
          <p:nvPr/>
        </p:nvGrpSpPr>
        <p:grpSpPr>
          <a:xfrm>
            <a:off x="6247492" y="4535551"/>
            <a:ext cx="3808767" cy="1002749"/>
            <a:chOff x="6266868" y="4612960"/>
            <a:chExt cx="3808767" cy="1002749"/>
          </a:xfrm>
        </p:grpSpPr>
        <p:pic>
          <p:nvPicPr>
            <p:cNvPr id="62" name="Picture 6" descr="List icon - Free download on Iconfinder">
              <a:extLst>
                <a:ext uri="{FF2B5EF4-FFF2-40B4-BE49-F238E27FC236}">
                  <a16:creationId xmlns:a16="http://schemas.microsoft.com/office/drawing/2014/main" id="{D66586B0-D7B6-5C51-023D-67375ADBD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5" t="27373" r="11075" b="28044"/>
            <a:stretch/>
          </p:blipFill>
          <p:spPr bwMode="auto">
            <a:xfrm>
              <a:off x="8353804" y="4761824"/>
              <a:ext cx="545991" cy="31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EF1129-E351-8DB3-3D87-AFE5B1F3BB58}"/>
                </a:ext>
              </a:extLst>
            </p:cNvPr>
            <p:cNvSpPr txBox="1"/>
            <p:nvPr/>
          </p:nvSpPr>
          <p:spPr>
            <a:xfrm>
              <a:off x="8399840" y="5338710"/>
              <a:ext cx="453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List</a:t>
              </a:r>
              <a:endParaRPr lang="ko-KR" altLang="en-US" sz="1200" dirty="0"/>
            </a:p>
          </p:txBody>
        </p:sp>
        <p:pic>
          <p:nvPicPr>
            <p:cNvPr id="64" name="Picture 22">
              <a:extLst>
                <a:ext uri="{FF2B5EF4-FFF2-40B4-BE49-F238E27FC236}">
                  <a16:creationId xmlns:a16="http://schemas.microsoft.com/office/drawing/2014/main" id="{ACEA7639-B942-E05D-101E-8AF2839ECD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6487574" y="4640620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B156D71-D9A7-6424-9F39-BD14721C0EE5}"/>
                </a:ext>
              </a:extLst>
            </p:cNvPr>
            <p:cNvSpPr txBox="1"/>
            <p:nvPr/>
          </p:nvSpPr>
          <p:spPr>
            <a:xfrm>
              <a:off x="6266868" y="5338710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95646D-C3DD-87A0-D99F-AB078A4E9A49}"/>
                </a:ext>
              </a:extLst>
            </p:cNvPr>
            <p:cNvSpPr txBox="1"/>
            <p:nvPr/>
          </p:nvSpPr>
          <p:spPr>
            <a:xfrm>
              <a:off x="7303244" y="5338710"/>
              <a:ext cx="7052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/>
                <a:t>pp</a:t>
              </a:r>
              <a:r>
                <a:rPr lang="ko-KR" altLang="en-US" sz="1200" b="1" dirty="0"/>
                <a:t>함수</a:t>
              </a:r>
            </a:p>
          </p:txBody>
        </p:sp>
        <p:pic>
          <p:nvPicPr>
            <p:cNvPr id="77" name="Picture 8" descr="Python file symbol - Free interface icons">
              <a:hlinkClick r:id="rId11" action="ppaction://hlinkfile"/>
              <a:extLst>
                <a:ext uri="{FF2B5EF4-FFF2-40B4-BE49-F238E27FC236}">
                  <a16:creationId xmlns:a16="http://schemas.microsoft.com/office/drawing/2014/main" id="{E51D3AB1-1B9F-B6CF-A5A6-70FB8F82CD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430771" y="4620223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삼각형 1">
              <a:extLst>
                <a:ext uri="{FF2B5EF4-FFF2-40B4-BE49-F238E27FC236}">
                  <a16:creationId xmlns:a16="http://schemas.microsoft.com/office/drawing/2014/main" id="{73D3E789-1D3B-4BEA-CD77-B4BD9035E837}"/>
                </a:ext>
              </a:extLst>
            </p:cNvPr>
            <p:cNvSpPr/>
            <p:nvPr/>
          </p:nvSpPr>
          <p:spPr>
            <a:xfrm rot="5400000">
              <a:off x="6906328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6" name="삼각형 1">
              <a:extLst>
                <a:ext uri="{FF2B5EF4-FFF2-40B4-BE49-F238E27FC236}">
                  <a16:creationId xmlns:a16="http://schemas.microsoft.com/office/drawing/2014/main" id="{4D96D3B8-D5C5-2F29-826F-0DFC01151C4B}"/>
                </a:ext>
              </a:extLst>
            </p:cNvPr>
            <p:cNvSpPr/>
            <p:nvPr/>
          </p:nvSpPr>
          <p:spPr>
            <a:xfrm rot="5400000">
              <a:off x="7817421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38" name="Picture 22">
              <a:extLst>
                <a:ext uri="{FF2B5EF4-FFF2-40B4-BE49-F238E27FC236}">
                  <a16:creationId xmlns:a16="http://schemas.microsoft.com/office/drawing/2014/main" id="{79D6B614-1AF1-79E2-AB40-D96F71B2C8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9360739" y="4640620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049A37-6BDA-D3A1-428D-8D68D01906FD}"/>
                </a:ext>
              </a:extLst>
            </p:cNvPr>
            <p:cNvSpPr txBox="1"/>
            <p:nvPr/>
          </p:nvSpPr>
          <p:spPr>
            <a:xfrm>
              <a:off x="9140033" y="5338710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2" name="삼각형 1">
              <a:extLst>
                <a:ext uri="{FF2B5EF4-FFF2-40B4-BE49-F238E27FC236}">
                  <a16:creationId xmlns:a16="http://schemas.microsoft.com/office/drawing/2014/main" id="{BB852DDB-E8AB-0991-8755-FCA970FFBF2B}"/>
                </a:ext>
              </a:extLst>
            </p:cNvPr>
            <p:cNvSpPr/>
            <p:nvPr/>
          </p:nvSpPr>
          <p:spPr>
            <a:xfrm rot="5400000">
              <a:off x="8824358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2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6220</TotalTime>
  <Words>1448</Words>
  <Application>Microsoft Office PowerPoint</Application>
  <PresentationFormat>와이드스크린</PresentationFormat>
  <Paragraphs>428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Noto Sans KR</vt:lpstr>
      <vt:lpstr>Pretendard</vt:lpstr>
      <vt:lpstr>Pretendard</vt:lpstr>
      <vt:lpstr>SF Pro Bold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</dc:creator>
  <cp:lastModifiedBy>OSP</cp:lastModifiedBy>
  <cp:revision>6126</cp:revision>
  <dcterms:created xsi:type="dcterms:W3CDTF">2023-11-03T22:38:30Z</dcterms:created>
  <dcterms:modified xsi:type="dcterms:W3CDTF">2024-04-15T02:17:08Z</dcterms:modified>
</cp:coreProperties>
</file>